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1.xml" ContentType="application/vnd.openxmlformats-officedocument.presentationml.notesSlide+xml"/>
  <Override PartName="/ppt/tags/tag7.xml" ContentType="application/vnd.openxmlformats-officedocument.presentationml.tags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19"/>
  </p:notesMasterIdLst>
  <p:sldIdLst>
    <p:sldId id="256" r:id="rId3"/>
    <p:sldId id="271" r:id="rId4"/>
    <p:sldId id="262" r:id="rId5"/>
    <p:sldId id="263" r:id="rId6"/>
    <p:sldId id="264" r:id="rId7"/>
    <p:sldId id="265" r:id="rId8"/>
    <p:sldId id="266" r:id="rId9"/>
    <p:sldId id="268" r:id="rId10"/>
    <p:sldId id="269" r:id="rId11"/>
    <p:sldId id="270" r:id="rId12"/>
    <p:sldId id="272" r:id="rId13"/>
    <p:sldId id="273" r:id="rId14"/>
    <p:sldId id="274" r:id="rId15"/>
    <p:sldId id="275" r:id="rId16"/>
    <p:sldId id="276" r:id="rId17"/>
    <p:sldId id="277" r:id="rId18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B4A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90" d="100"/>
          <a:sy n="90" d="100"/>
        </p:scale>
        <p:origin x="102" y="19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0B731D-867C-4EC2-8350-ADBB775A4F10}" type="datetimeFigureOut">
              <a:rPr kumimoji="1" lang="ja-JP" altLang="en-US" smtClean="0"/>
              <a:t>2018/10/26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67A647-C301-4A22-BDFA-D71F77E2DFF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488593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V</a:t>
            </a:r>
            <a:r>
              <a:rPr kumimoji="1" lang="ja-JP" altLang="en-US" dirty="0" smtClean="0"/>
              <a:t>はランダムベクトル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67A647-C301-4A22-BDFA-D71F77E2DFF2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655579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67A647-C301-4A22-BDFA-D71F77E2DFF2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836147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197685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5354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3008313" cy="87153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43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076325"/>
            <a:ext cx="3008313" cy="35179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8249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900"/>
            <a:ext cx="5486400" cy="6032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4409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8716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78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0912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144000" cy="884466"/>
          </a:xfrm>
          <a:prstGeom prst="rect">
            <a:avLst/>
          </a:prstGeom>
        </p:spPr>
        <p:txBody>
          <a:bodyPr anchor="ctr"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 smtClean="0"/>
              <a:t> Click to edit title</a:t>
            </a:r>
            <a:endParaRPr lang="ko-KR" alt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95536" y="1131590"/>
            <a:ext cx="8496944" cy="4606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dirty="0" smtClean="0"/>
              <a:t>Click to edit Master text styles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405880" y="1808261"/>
            <a:ext cx="8496944" cy="2995737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469437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19672" y="0"/>
            <a:ext cx="7524328" cy="884466"/>
          </a:xfrm>
          <a:prstGeom prst="rect">
            <a:avLst/>
          </a:prstGeom>
        </p:spPr>
        <p:txBody>
          <a:bodyPr anchor="ctr"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 smtClean="0"/>
              <a:t> Click to edit title</a:t>
            </a:r>
            <a:endParaRPr lang="ko-KR" alt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979712" y="987574"/>
            <a:ext cx="6912768" cy="4606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dirty="0" smtClean="0"/>
              <a:t>Click to edit Master text styles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1990056" y="1664245"/>
            <a:ext cx="6912768" cy="2995737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228082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8613"/>
            <a:ext cx="7772400" cy="11017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9595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1330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5"/>
            <a:ext cx="7772400" cy="10223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79638"/>
            <a:ext cx="7772400" cy="112553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4311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8029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0938"/>
            <a:ext cx="4040188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950"/>
            <a:ext cx="4040188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150938"/>
            <a:ext cx="4041775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631950"/>
            <a:ext cx="4041775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7940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5109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523917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1" hangingPunct="1">
        <a:spcBef>
          <a:spcPct val="0"/>
        </a:spcBef>
        <a:buNone/>
        <a:defRPr sz="3600" b="1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2399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em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.xml"/><Relationship Id="rId13" Type="http://schemas.openxmlformats.org/officeDocument/2006/relationships/image" Target="../media/image22.png"/><Relationship Id="rId3" Type="http://schemas.openxmlformats.org/officeDocument/2006/relationships/tags" Target="../tags/tag3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21.png"/><Relationship Id="rId17" Type="http://schemas.openxmlformats.org/officeDocument/2006/relationships/image" Target="../media/image26.png"/><Relationship Id="rId2" Type="http://schemas.openxmlformats.org/officeDocument/2006/relationships/tags" Target="../tags/tag2.xml"/><Relationship Id="rId16" Type="http://schemas.openxmlformats.org/officeDocument/2006/relationships/image" Target="../media/image25.png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image" Target="../media/image20.png"/><Relationship Id="rId5" Type="http://schemas.openxmlformats.org/officeDocument/2006/relationships/tags" Target="../tags/tag5.xml"/><Relationship Id="rId15" Type="http://schemas.openxmlformats.org/officeDocument/2006/relationships/image" Target="../media/image24.png"/><Relationship Id="rId10" Type="http://schemas.openxmlformats.org/officeDocument/2006/relationships/image" Target="../media/image19.png"/><Relationship Id="rId4" Type="http://schemas.openxmlformats.org/officeDocument/2006/relationships/tags" Target="../tags/tag4.xml"/><Relationship Id="rId9" Type="http://schemas.openxmlformats.org/officeDocument/2006/relationships/image" Target="../media/image18.png"/><Relationship Id="rId1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-108520" y="4443958"/>
            <a:ext cx="9144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ja-JP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2018/10/26(</a:t>
            </a:r>
            <a:r>
              <a:rPr lang="ja-JP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金</a:t>
            </a:r>
            <a:r>
              <a:rPr lang="en-US" altLang="ja-JP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)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ja-JP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岩瀬 拓哉</a:t>
            </a:r>
            <a:endParaRPr kumimoji="0" lang="en-US" altLang="ko-KR" sz="1600" b="1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TextBox 1"/>
          <p:cNvSpPr txBox="1">
            <a:spLocks noChangeArrowheads="1"/>
          </p:cNvSpPr>
          <p:nvPr/>
        </p:nvSpPr>
        <p:spPr bwMode="auto">
          <a:xfrm>
            <a:off x="-12614" y="3405950"/>
            <a:ext cx="9144000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Collective Animal Behavior Algorithm </a:t>
            </a:r>
            <a:br>
              <a:rPr lang="en-US" altLang="ko-KR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</a:br>
            <a:r>
              <a:rPr lang="en-US" altLang="ko-KR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for Multimodal Optimization Functions</a:t>
            </a:r>
          </a:p>
        </p:txBody>
      </p:sp>
    </p:spTree>
    <p:extLst>
      <p:ext uri="{BB962C8B-B14F-4D97-AF65-F5344CB8AC3E}">
        <p14:creationId xmlns:p14="http://schemas.microsoft.com/office/powerpoint/2010/main" val="303447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8.4 Experimental Results</a:t>
            </a:r>
            <a:endParaRPr kumimoji="1" lang="ja-JP" altLang="en-US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512" y="736935"/>
            <a:ext cx="4888309" cy="4355095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9992" y="747871"/>
            <a:ext cx="5147506" cy="4344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06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8.4 Experimental Results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 smtClean="0"/>
              <a:t>比較したアルゴリズム一覧</a:t>
            </a:r>
            <a:endParaRPr kumimoji="1" lang="ja-JP" altLang="en-US" dirty="0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idx="10"/>
          </p:nvPr>
        </p:nvSpPr>
        <p:spPr>
          <a:xfrm>
            <a:off x="405880" y="1592238"/>
            <a:ext cx="8496944" cy="3427783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dirty="0" smtClean="0"/>
              <a:t>Deterministic crowding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dirty="0" smtClean="0"/>
              <a:t>Probabilistic crowding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dirty="0" smtClean="0"/>
              <a:t>Sequential fitness sharing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dirty="0" smtClean="0"/>
              <a:t>Clearing procedure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dirty="0" smtClean="0"/>
              <a:t>CBN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dirty="0" smtClean="0"/>
              <a:t>SCGA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dirty="0" smtClean="0"/>
              <a:t>AEGA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dirty="0" smtClean="0"/>
              <a:t>Clonal selection algorithm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dirty="0" err="1" smtClean="0"/>
              <a:t>AiNet</a:t>
            </a:r>
            <a:endParaRPr kumimoji="1" lang="en-US" altLang="ja-JP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dirty="0" smtClean="0"/>
              <a:t>CAB</a:t>
            </a:r>
            <a:endParaRPr kumimoji="1" lang="ja-JP" altLang="en-US" dirty="0"/>
          </a:p>
        </p:txBody>
      </p:sp>
      <p:graphicFrame>
        <p:nvGraphicFramePr>
          <p:cNvPr id="5" name="表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1542464"/>
              </p:ext>
            </p:extLst>
          </p:nvPr>
        </p:nvGraphicFramePr>
        <p:xfrm>
          <a:off x="3993955" y="2938998"/>
          <a:ext cx="252603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9193">
                  <a:extLst>
                    <a:ext uri="{9D8B030D-6E8A-4147-A177-3AD203B41FA5}">
                      <a16:colId xmlns:a16="http://schemas.microsoft.com/office/drawing/2014/main" val="121120265"/>
                    </a:ext>
                  </a:extLst>
                </a:gridCol>
                <a:gridCol w="1366837">
                  <a:extLst>
                    <a:ext uri="{9D8B030D-6E8A-4147-A177-3AD203B41FA5}">
                      <a16:colId xmlns:a16="http://schemas.microsoft.com/office/drawing/2014/main" val="1198646638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r>
                        <a:rPr kumimoji="1" lang="en-US" altLang="ja-JP" dirty="0" smtClean="0"/>
                        <a:t>CAB</a:t>
                      </a:r>
                      <a:r>
                        <a:rPr kumimoji="1" lang="ja-JP" altLang="en-US" dirty="0" smtClean="0"/>
                        <a:t>のパラメータの設定</a:t>
                      </a:r>
                      <a:endParaRPr kumimoji="1" lang="ja-JP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29212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ja-JP" altLang="en-US" dirty="0" smtClean="0"/>
                        <a:t>個体数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200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88909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B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100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25307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P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0.8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41623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H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0.6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04823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ja-JP" altLang="en-US" dirty="0" smtClean="0"/>
                        <a:t>実験回数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50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7880042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6" name="表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9125572"/>
                  </p:ext>
                </p:extLst>
              </p:nvPr>
            </p:nvGraphicFramePr>
            <p:xfrm>
              <a:off x="3995936" y="991282"/>
              <a:ext cx="4765897" cy="1854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60685">
                      <a:extLst>
                        <a:ext uri="{9D8B030D-6E8A-4147-A177-3AD203B41FA5}">
                          <a16:colId xmlns:a16="http://schemas.microsoft.com/office/drawing/2014/main" val="3637174539"/>
                        </a:ext>
                      </a:extLst>
                    </a:gridCol>
                    <a:gridCol w="4105212">
                      <a:extLst>
                        <a:ext uri="{9D8B030D-6E8A-4147-A177-3AD203B41FA5}">
                          <a16:colId xmlns:a16="http://schemas.microsoft.com/office/drawing/2014/main" val="1859765558"/>
                        </a:ext>
                      </a:extLst>
                    </a:gridCol>
                  </a:tblGrid>
                  <a:tr h="370840">
                    <a:tc gridSpan="2">
                      <a:txBody>
                        <a:bodyPr/>
                        <a:lstStyle/>
                        <a:p>
                          <a:r>
                            <a:rPr kumimoji="1" lang="ja-JP" altLang="en-US" dirty="0" smtClean="0"/>
                            <a:t>評価尺度</a:t>
                          </a:r>
                          <a:endParaRPr kumimoji="1" lang="ja-JP" alt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kumimoji="1" lang="ja-JP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9444464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kumimoji="1" lang="en-US" altLang="ja-JP" dirty="0" smtClean="0"/>
                            <a:t>NO</a:t>
                          </a:r>
                          <a:endParaRPr kumimoji="1" lang="ja-JP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kumimoji="1" lang="ja-JP" altLang="en-US" dirty="0" smtClean="0"/>
                            <a:t>発見した解の数 </a:t>
                          </a:r>
                          <a:r>
                            <a:rPr kumimoji="1" lang="en-US" altLang="ja-JP" dirty="0" smtClean="0"/>
                            <a:t>(</a:t>
                          </a:r>
                          <a14:m>
                            <m:oMath xmlns:m="http://schemas.openxmlformats.org/officeDocument/2006/math">
                              <m:r>
                                <a:rPr kumimoji="1" lang="ja-JP" altLang="en-US" i="1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&lt;0.005</m:t>
                              </m:r>
                            </m:oMath>
                          </a14:m>
                          <a:r>
                            <a:rPr kumimoji="1" lang="ja-JP" altLang="en-US" dirty="0" smtClean="0"/>
                            <a:t>であれば発見</a:t>
                          </a:r>
                          <a:r>
                            <a:rPr kumimoji="1" lang="en-US" altLang="ja-JP" dirty="0" smtClean="0"/>
                            <a:t>)</a:t>
                          </a:r>
                          <a:endParaRPr kumimoji="1" lang="ja-JP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2922440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kumimoji="1" lang="en-US" altLang="ja-JP" dirty="0" smtClean="0"/>
                            <a:t>DO</a:t>
                          </a:r>
                          <a:endParaRPr kumimoji="1" lang="ja-JP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kumimoji="1" lang="ja-JP" altLang="en-US" dirty="0" smtClean="0"/>
                            <a:t>最適解と最近傍個体</a:t>
                          </a:r>
                          <a:r>
                            <a:rPr kumimoji="1" lang="ja-JP" altLang="en-US" dirty="0" smtClean="0"/>
                            <a:t>との平均距離</a:t>
                          </a:r>
                          <a:endParaRPr kumimoji="1" lang="ja-JP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0550516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kumimoji="1" lang="en-US" altLang="ja-JP" dirty="0" smtClean="0"/>
                            <a:t>FE</a:t>
                          </a:r>
                          <a:endParaRPr kumimoji="1" lang="ja-JP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kumimoji="1" lang="ja-JP" altLang="en-US" dirty="0" smtClean="0"/>
                            <a:t>評価回数（更新回数）</a:t>
                          </a:r>
                          <a:endParaRPr kumimoji="1" lang="ja-JP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4676403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kumimoji="1" lang="en-US" altLang="ja-JP" dirty="0" smtClean="0"/>
                            <a:t>ET</a:t>
                          </a:r>
                          <a:endParaRPr kumimoji="1" lang="ja-JP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kumimoji="1" lang="ja-JP" altLang="en-US" dirty="0" smtClean="0"/>
                            <a:t>実行時間</a:t>
                          </a:r>
                          <a:endParaRPr kumimoji="1" lang="ja-JP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22479849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6" name="表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9125572"/>
                  </p:ext>
                </p:extLst>
              </p:nvPr>
            </p:nvGraphicFramePr>
            <p:xfrm>
              <a:off x="3995936" y="991282"/>
              <a:ext cx="4765897" cy="1854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60685">
                      <a:extLst>
                        <a:ext uri="{9D8B030D-6E8A-4147-A177-3AD203B41FA5}">
                          <a16:colId xmlns:a16="http://schemas.microsoft.com/office/drawing/2014/main" val="3637174539"/>
                        </a:ext>
                      </a:extLst>
                    </a:gridCol>
                    <a:gridCol w="4105212">
                      <a:extLst>
                        <a:ext uri="{9D8B030D-6E8A-4147-A177-3AD203B41FA5}">
                          <a16:colId xmlns:a16="http://schemas.microsoft.com/office/drawing/2014/main" val="1859765558"/>
                        </a:ext>
                      </a:extLst>
                    </a:gridCol>
                  </a:tblGrid>
                  <a:tr h="370840">
                    <a:tc gridSpan="2">
                      <a:txBody>
                        <a:bodyPr/>
                        <a:lstStyle/>
                        <a:p>
                          <a:r>
                            <a:rPr kumimoji="1" lang="ja-JP" altLang="en-US" dirty="0" smtClean="0"/>
                            <a:t>評価尺度</a:t>
                          </a:r>
                          <a:endParaRPr kumimoji="1" lang="ja-JP" alt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kumimoji="1" lang="ja-JP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9444464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kumimoji="1" lang="en-US" altLang="ja-JP" dirty="0" smtClean="0"/>
                            <a:t>NO</a:t>
                          </a:r>
                          <a:endParaRPr kumimoji="1" lang="ja-JP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>
                        <a:blipFill>
                          <a:blip r:embed="rId2"/>
                          <a:stretch>
                            <a:fillRect l="-16320" t="-108197" r="-593" b="-32623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2922440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kumimoji="1" lang="en-US" altLang="ja-JP" dirty="0" smtClean="0"/>
                            <a:t>DO</a:t>
                          </a:r>
                          <a:endParaRPr kumimoji="1" lang="ja-JP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kumimoji="1" lang="ja-JP" altLang="en-US" dirty="0" smtClean="0"/>
                            <a:t>最適解と最近傍個体</a:t>
                          </a:r>
                          <a:r>
                            <a:rPr kumimoji="1" lang="ja-JP" altLang="en-US" dirty="0" smtClean="0"/>
                            <a:t>との平均距離</a:t>
                          </a:r>
                          <a:endParaRPr kumimoji="1" lang="ja-JP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0550516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kumimoji="1" lang="en-US" altLang="ja-JP" dirty="0" smtClean="0"/>
                            <a:t>FE</a:t>
                          </a:r>
                          <a:endParaRPr kumimoji="1" lang="ja-JP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kumimoji="1" lang="ja-JP" altLang="en-US" dirty="0" smtClean="0"/>
                            <a:t>評価回数（更新回数）</a:t>
                          </a:r>
                          <a:endParaRPr kumimoji="1" lang="ja-JP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4676403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kumimoji="1" lang="en-US" altLang="ja-JP" dirty="0" smtClean="0"/>
                            <a:t>ET</a:t>
                          </a:r>
                          <a:endParaRPr kumimoji="1" lang="ja-JP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kumimoji="1" lang="ja-JP" altLang="en-US" dirty="0" smtClean="0"/>
                            <a:t>実行時間</a:t>
                          </a:r>
                          <a:endParaRPr kumimoji="1" lang="ja-JP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2247984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テキスト ボックス 6"/>
          <p:cNvSpPr txBox="1"/>
          <p:nvPr/>
        </p:nvSpPr>
        <p:spPr>
          <a:xfrm>
            <a:off x="8509805" y="4558596"/>
            <a:ext cx="5040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 smtClean="0">
                <a:solidFill>
                  <a:srgbClr val="3B4A1E"/>
                </a:solidFill>
              </a:rPr>
              <a:t>11</a:t>
            </a:r>
            <a:endParaRPr kumimoji="1" lang="ja-JP" altLang="en-US" sz="1600" b="1" dirty="0">
              <a:solidFill>
                <a:srgbClr val="3B4A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3227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8.4 Experimental Results</a:t>
            </a:r>
            <a:endParaRPr kumimoji="1" lang="ja-JP" altLang="en-US" dirty="0"/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60000">
            <a:off x="17378" y="0"/>
            <a:ext cx="5276347" cy="5143500"/>
          </a:xfrm>
          <a:prstGeom prst="rect">
            <a:avLst/>
          </a:prstGeom>
        </p:spPr>
      </p:pic>
      <p:sp>
        <p:nvSpPr>
          <p:cNvPr id="10" name="テキスト ボックス 9"/>
          <p:cNvSpPr txBox="1"/>
          <p:nvPr/>
        </p:nvSpPr>
        <p:spPr>
          <a:xfrm>
            <a:off x="8509805" y="4558596"/>
            <a:ext cx="5040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 smtClean="0">
                <a:solidFill>
                  <a:srgbClr val="3B4A1E"/>
                </a:solidFill>
              </a:rPr>
              <a:t>12</a:t>
            </a:r>
            <a:endParaRPr kumimoji="1" lang="ja-JP" altLang="en-US" sz="1600" b="1" dirty="0">
              <a:solidFill>
                <a:srgbClr val="3B4A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3089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60000">
            <a:off x="0" y="-25685"/>
            <a:ext cx="5741345" cy="2619542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30816"/>
            <a:ext cx="5796136" cy="2726752"/>
          </a:xfrm>
          <a:prstGeom prst="rect">
            <a:avLst/>
          </a:prstGeom>
        </p:spPr>
      </p:pic>
      <p:sp>
        <p:nvSpPr>
          <p:cNvPr id="8" name="テキスト ボックス 7"/>
          <p:cNvSpPr txBox="1"/>
          <p:nvPr/>
        </p:nvSpPr>
        <p:spPr>
          <a:xfrm>
            <a:off x="8509805" y="4558596"/>
            <a:ext cx="5040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 smtClean="0">
                <a:solidFill>
                  <a:srgbClr val="3B4A1E"/>
                </a:solidFill>
              </a:rPr>
              <a:t>13</a:t>
            </a:r>
            <a:endParaRPr kumimoji="1" lang="ja-JP" altLang="en-US" sz="1600" b="1" dirty="0">
              <a:solidFill>
                <a:srgbClr val="3B4A1E"/>
              </a:solidFill>
            </a:endParaRP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60000">
            <a:off x="5880751" y="11288"/>
            <a:ext cx="3116046" cy="5105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24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2163"/>
            <a:ext cx="5241654" cy="5131338"/>
          </a:xfrm>
          <a:prstGeom prst="rect">
            <a:avLst/>
          </a:prstGeom>
        </p:spPr>
      </p:pic>
      <p:sp>
        <p:nvSpPr>
          <p:cNvPr id="7" name="テキスト ボックス 6"/>
          <p:cNvSpPr txBox="1"/>
          <p:nvPr/>
        </p:nvSpPr>
        <p:spPr>
          <a:xfrm>
            <a:off x="8509805" y="4558596"/>
            <a:ext cx="5040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 smtClean="0">
                <a:solidFill>
                  <a:srgbClr val="3B4A1E"/>
                </a:solidFill>
              </a:rPr>
              <a:t>14</a:t>
            </a:r>
            <a:endParaRPr kumimoji="1" lang="ja-JP" altLang="en-US" sz="1600" b="1" dirty="0">
              <a:solidFill>
                <a:srgbClr val="3B4A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6201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58"/>
            <a:ext cx="5404090" cy="2497184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60000">
            <a:off x="130918" y="2463449"/>
            <a:ext cx="5140476" cy="2727947"/>
          </a:xfrm>
          <a:prstGeom prst="rect">
            <a:avLst/>
          </a:prstGeom>
        </p:spPr>
      </p:pic>
      <p:sp>
        <p:nvSpPr>
          <p:cNvPr id="8" name="テキスト ボックス 7"/>
          <p:cNvSpPr txBox="1"/>
          <p:nvPr/>
        </p:nvSpPr>
        <p:spPr>
          <a:xfrm>
            <a:off x="8509805" y="4558596"/>
            <a:ext cx="5040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 smtClean="0">
                <a:solidFill>
                  <a:srgbClr val="3B4A1E"/>
                </a:solidFill>
              </a:rPr>
              <a:t>15</a:t>
            </a:r>
            <a:endParaRPr kumimoji="1" lang="ja-JP" altLang="en-US" sz="1600" b="1" dirty="0">
              <a:solidFill>
                <a:srgbClr val="3B4A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6346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8.4 Summary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kumimoji="1" lang="ja-JP" altLang="en-US" dirty="0" smtClean="0"/>
              <a:t>動物の動きをモデルとしたアルゴリズムの一つとして</a:t>
            </a:r>
            <a:r>
              <a:rPr kumimoji="1" lang="en-US" altLang="ja-JP" dirty="0" smtClean="0"/>
              <a:t>CAB</a:t>
            </a:r>
            <a:r>
              <a:rPr kumimoji="1" lang="ja-JP" altLang="en-US" dirty="0" smtClean="0"/>
              <a:t>を提案</a:t>
            </a:r>
            <a:endParaRPr kumimoji="1" lang="en-US" altLang="ja-JP" dirty="0" smtClean="0"/>
          </a:p>
          <a:p>
            <a:pPr marL="285750" indent="-285750">
              <a:buFontTx/>
              <a:buChar char="-"/>
            </a:pPr>
            <a:r>
              <a:rPr kumimoji="1" lang="ja-JP" altLang="en-US" dirty="0" smtClean="0"/>
              <a:t>他のアルゴリズムと比較した結果，全ての関数において</a:t>
            </a:r>
            <a:r>
              <a:rPr kumimoji="1" lang="ja-JP" altLang="en-US" dirty="0"/>
              <a:t>最も</a:t>
            </a:r>
            <a:r>
              <a:rPr kumimoji="1" lang="ja-JP" altLang="en-US" dirty="0" smtClean="0"/>
              <a:t>探索性能が高かった</a:t>
            </a:r>
            <a:endParaRPr kumimoji="1" lang="en-US" altLang="ja-JP" dirty="0" smtClean="0"/>
          </a:p>
          <a:p>
            <a:pPr marL="285750" indent="-285750">
              <a:buFontTx/>
              <a:buChar char="-"/>
            </a:pPr>
            <a:r>
              <a:rPr kumimoji="1" lang="en-US" altLang="ja-JP" dirty="0" smtClean="0"/>
              <a:t>CAB</a:t>
            </a:r>
            <a:r>
              <a:rPr kumimoji="1" lang="ja-JP" altLang="en-US" dirty="0" smtClean="0"/>
              <a:t>の２つの特徴が効果的であった</a:t>
            </a:r>
            <a:endParaRPr kumimoji="1" lang="en-US" altLang="ja-JP" dirty="0" smtClean="0"/>
          </a:p>
          <a:p>
            <a:pPr marL="1028700" lvl="1">
              <a:buFontTx/>
              <a:buChar char="-"/>
            </a:pPr>
            <a:r>
              <a:rPr kumimoji="1" lang="ja-JP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大域</a:t>
            </a:r>
            <a:r>
              <a:rPr kumimoji="1" lang="ja-JP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探索させることで複数解を保持することが</a:t>
            </a:r>
            <a:r>
              <a:rPr kumimoji="1" lang="ja-JP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可能</a:t>
            </a:r>
            <a:endParaRPr kumimoji="1" lang="en-US" altLang="ja-JP" sz="16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028700" lvl="1">
              <a:buFontTx/>
              <a:buChar char="-"/>
            </a:pPr>
            <a:r>
              <a:rPr kumimoji="1" lang="ja-JP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個体における探索の多様性を持たせる</a:t>
            </a:r>
            <a:r>
              <a:rPr kumimoji="1" lang="ja-JP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こと</a:t>
            </a:r>
            <a:endParaRPr kumimoji="1" lang="ja-JP" alt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8509805" y="4558596"/>
            <a:ext cx="5040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 smtClean="0">
                <a:solidFill>
                  <a:srgbClr val="3B4A1E"/>
                </a:solidFill>
              </a:rPr>
              <a:t>16</a:t>
            </a:r>
            <a:endParaRPr kumimoji="1" lang="ja-JP" altLang="en-US" sz="1600" b="1" dirty="0">
              <a:solidFill>
                <a:srgbClr val="3B4A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3870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はじめに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 smtClean="0"/>
              <a:t>この</a:t>
            </a:r>
            <a:r>
              <a:rPr kumimoji="1" lang="en-US" altLang="ja-JP" dirty="0" smtClean="0"/>
              <a:t>8</a:t>
            </a:r>
            <a:r>
              <a:rPr kumimoji="1" lang="ja-JP" altLang="en-US" dirty="0" smtClean="0"/>
              <a:t>章では</a:t>
            </a:r>
            <a:r>
              <a:rPr kumimoji="1" lang="en-US" altLang="ja-JP" dirty="0" smtClean="0"/>
              <a:t>CAB</a:t>
            </a:r>
            <a:r>
              <a:rPr kumimoji="1" lang="ja-JP" altLang="en-US" dirty="0" smtClean="0"/>
              <a:t> </a:t>
            </a:r>
            <a:r>
              <a:rPr kumimoji="1" lang="en-US" altLang="ja-JP" dirty="0" smtClean="0"/>
              <a:t>(Collective Animal Behavior)</a:t>
            </a:r>
            <a:r>
              <a:rPr kumimoji="1" lang="ja-JP" altLang="en-US" dirty="0" smtClean="0"/>
              <a:t>について紹介</a:t>
            </a:r>
            <a:endParaRPr kumimoji="1" lang="ja-JP" altLang="en-US" dirty="0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kumimoji="1" lang="en-US" altLang="ja-JP" dirty="0" smtClean="0"/>
              <a:t>- </a:t>
            </a:r>
            <a:r>
              <a:rPr kumimoji="1" lang="ja-JP" altLang="en-US" dirty="0" smtClean="0"/>
              <a:t>多峰性最適化</a:t>
            </a:r>
            <a:r>
              <a:rPr kumimoji="1" lang="ja-JP" altLang="en-US" dirty="0"/>
              <a:t>問題</a:t>
            </a:r>
            <a:r>
              <a:rPr kumimoji="1" lang="ja-JP" altLang="en-US" dirty="0" smtClean="0"/>
              <a:t>の背景</a:t>
            </a:r>
            <a:endParaRPr kumimoji="1" lang="en-US" altLang="ja-JP" dirty="0" smtClean="0"/>
          </a:p>
          <a:p>
            <a:r>
              <a:rPr kumimoji="1" lang="en-US" altLang="ja-JP" dirty="0" smtClean="0"/>
              <a:t>- CAB</a:t>
            </a:r>
            <a:r>
              <a:rPr kumimoji="1" lang="ja-JP" altLang="en-US" dirty="0" smtClean="0"/>
              <a:t>のアルゴリズムの詳細</a:t>
            </a:r>
            <a:endParaRPr kumimoji="1" lang="en-US" altLang="ja-JP" dirty="0" smtClean="0"/>
          </a:p>
          <a:p>
            <a:r>
              <a:rPr kumimoji="1" lang="en-US" altLang="ja-JP" dirty="0" smtClean="0"/>
              <a:t>- CAB</a:t>
            </a:r>
            <a:r>
              <a:rPr kumimoji="1" lang="ja-JP" altLang="en-US" dirty="0" smtClean="0"/>
              <a:t>を他の手法との比較・検証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ja-JP" altLang="en-US" b="1" dirty="0" smtClean="0"/>
              <a:t>類似用語</a:t>
            </a:r>
            <a:endParaRPr kumimoji="1" lang="en-US" altLang="ja-JP" b="1" dirty="0" smtClean="0"/>
          </a:p>
          <a:p>
            <a:endParaRPr kumimoji="1" lang="en-US" altLang="ja-JP" sz="800" dirty="0" smtClean="0"/>
          </a:p>
          <a:p>
            <a:r>
              <a:rPr kumimoji="1" lang="ja-JP" altLang="en-US" dirty="0" smtClean="0"/>
              <a:t>評価関数</a:t>
            </a:r>
            <a:r>
              <a:rPr kumimoji="1" lang="en-US" altLang="ja-JP" dirty="0" smtClean="0"/>
              <a:t>:	Objective function / </a:t>
            </a:r>
            <a:r>
              <a:rPr kumimoji="1" lang="ja-JP" altLang="en-US" dirty="0" smtClean="0"/>
              <a:t>≒</a:t>
            </a:r>
            <a:r>
              <a:rPr kumimoji="1" lang="en-US" altLang="ja-JP" dirty="0" smtClean="0"/>
              <a:t>Fitness landscape</a:t>
            </a:r>
          </a:p>
          <a:p>
            <a:r>
              <a:rPr kumimoji="1" lang="ja-JP" altLang="en-US" dirty="0" smtClean="0"/>
              <a:t>個体</a:t>
            </a:r>
            <a:r>
              <a:rPr kumimoji="1" lang="en-US" altLang="ja-JP" dirty="0" smtClean="0"/>
              <a:t>:		Individual / Population / Solution</a:t>
            </a:r>
          </a:p>
          <a:p>
            <a:r>
              <a:rPr kumimoji="1" lang="ja-JP" altLang="en-US" dirty="0" smtClean="0"/>
              <a:t>世代数</a:t>
            </a:r>
            <a:r>
              <a:rPr kumimoji="1" lang="en-US" altLang="ja-JP" dirty="0" smtClean="0"/>
              <a:t>:		Generation / Iteration / </a:t>
            </a:r>
            <a:r>
              <a:rPr kumimoji="1" lang="ja-JP" altLang="en-US" dirty="0" smtClean="0"/>
              <a:t>≒</a:t>
            </a:r>
            <a:r>
              <a:rPr kumimoji="1" lang="en-US" altLang="ja-JP" dirty="0" smtClean="0"/>
              <a:t>Evaluation</a:t>
            </a:r>
            <a:endParaRPr kumimoji="1" lang="ja-JP" altLang="en-US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8532440" y="4578682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rgbClr val="3B4A1E"/>
                </a:solidFill>
              </a:rPr>
              <a:t>2</a:t>
            </a:r>
            <a:endParaRPr kumimoji="1" lang="ja-JP" altLang="en-US" b="1" dirty="0">
              <a:solidFill>
                <a:srgbClr val="3B4A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0246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>
                <a:latin typeface="+mj-lt"/>
              </a:rPr>
              <a:t>8.1	Introduction</a:t>
            </a:r>
            <a:endParaRPr kumimoji="1" lang="ja-JP" altLang="en-US" dirty="0">
              <a:latin typeface="+mj-lt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多峰性関数の最適化</a:t>
            </a:r>
            <a:r>
              <a:rPr kumimoji="1" lang="ja-JP" altLang="en-US" dirty="0" smtClean="0"/>
              <a:t>問題</a:t>
            </a:r>
            <a:endParaRPr kumimoji="1" lang="ja-JP" altLang="en-US" dirty="0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kumimoji="1" lang="ja-JP" altLang="en-US" dirty="0"/>
              <a:t>複数の最適解及び局所解を探索する</a:t>
            </a:r>
            <a:endParaRPr kumimoji="1" lang="en-US" altLang="ja-JP" dirty="0"/>
          </a:p>
          <a:p>
            <a:pPr marL="285750" indent="-285750">
              <a:buFontTx/>
              <a:buChar char="-"/>
            </a:pPr>
            <a:r>
              <a:rPr kumimoji="1" lang="en-US" altLang="ja-JP" b="1" dirty="0"/>
              <a:t>Deterministic method</a:t>
            </a:r>
          </a:p>
          <a:p>
            <a:pPr marL="1028700" lvl="1">
              <a:buFontTx/>
              <a:buChar char="-"/>
            </a:pPr>
            <a:r>
              <a:rPr kumimoji="1" lang="en-US" altLang="ja-JP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Gradient descent: </a:t>
            </a:r>
            <a:r>
              <a:rPr kumimoji="1" lang="ja-JP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現在位置よりも評価値が高くなる方向へ移動</a:t>
            </a:r>
            <a:endParaRPr kumimoji="1" lang="en-US" altLang="ja-JP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028700" lvl="1">
              <a:buFontTx/>
              <a:buChar char="-"/>
            </a:pPr>
            <a:r>
              <a:rPr kumimoji="1" lang="en-US" altLang="ja-JP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Quasi-Newton</a:t>
            </a:r>
          </a:p>
          <a:p>
            <a:pPr marL="1028700" lvl="1">
              <a:buFontTx/>
              <a:buChar char="-"/>
            </a:pPr>
            <a:r>
              <a:rPr kumimoji="1" lang="en-US" altLang="ja-JP" sz="1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Nelder</a:t>
            </a:r>
            <a:r>
              <a:rPr kumimoji="1" lang="en-US" altLang="ja-JP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-Mead’s simplex: 3</a:t>
            </a:r>
            <a:r>
              <a:rPr kumimoji="1" lang="ja-JP" alt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つの</a:t>
            </a:r>
            <a:r>
              <a:rPr kumimoji="1" lang="ja-JP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候補解を生成して最良解を選択</a:t>
            </a:r>
            <a:endParaRPr kumimoji="1" lang="en-US" altLang="ja-JP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1" indent="0">
              <a:buNone/>
            </a:pPr>
            <a:r>
              <a:rPr kumimoji="1" lang="ja-JP" altLang="en-US" sz="1800" dirty="0">
                <a:solidFill>
                  <a:srgbClr val="FF0000"/>
                </a:solidFill>
              </a:rPr>
              <a:t>これらの手法は局所解に陥りやすい</a:t>
            </a:r>
            <a:endParaRPr kumimoji="1" lang="en-US" altLang="ja-JP" sz="1800" dirty="0">
              <a:solidFill>
                <a:srgbClr val="FF0000"/>
              </a:solidFill>
            </a:endParaRPr>
          </a:p>
          <a:p>
            <a:pPr marL="285750" indent="-285750">
              <a:buFontTx/>
              <a:buChar char="-"/>
            </a:pPr>
            <a:r>
              <a:rPr kumimoji="1" lang="en-US" altLang="ja-JP" b="1" dirty="0"/>
              <a:t>Stochastic method (Metaheuristic</a:t>
            </a:r>
            <a:r>
              <a:rPr kumimoji="1" lang="en-US" altLang="ja-JP" b="1" dirty="0" smtClean="0"/>
              <a:t>)</a:t>
            </a:r>
          </a:p>
          <a:p>
            <a:pPr marL="1028700" lvl="1">
              <a:buFontTx/>
              <a:buChar char="-"/>
            </a:pPr>
            <a:r>
              <a:rPr kumimoji="1" lang="en-US" altLang="ja-JP" sz="1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Genetic Algorithm</a:t>
            </a:r>
          </a:p>
          <a:p>
            <a:pPr lvl="1" indent="0">
              <a:buNone/>
            </a:pPr>
            <a:r>
              <a:rPr kumimoji="1" lang="ja-JP" altLang="en-US" sz="1800" dirty="0" smtClean="0">
                <a:solidFill>
                  <a:srgbClr val="FF0000"/>
                </a:solidFill>
              </a:rPr>
              <a:t>ランダム性かつとある規則に基づいた探索</a:t>
            </a:r>
            <a:endParaRPr kumimoji="1" lang="ja-JP" altLang="en-US" sz="1800" dirty="0">
              <a:solidFill>
                <a:srgbClr val="FF0000"/>
              </a:solidFill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8532440" y="4578682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 smtClean="0">
                <a:solidFill>
                  <a:srgbClr val="3B4A1E"/>
                </a:solidFill>
              </a:rPr>
              <a:t>3</a:t>
            </a:r>
            <a:endParaRPr kumimoji="1" lang="ja-JP" altLang="en-US" b="1" dirty="0">
              <a:solidFill>
                <a:srgbClr val="3B4A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4983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>
                <a:latin typeface="+mj-lt"/>
              </a:rPr>
              <a:t>8.1	Introduction</a:t>
            </a:r>
            <a:endParaRPr kumimoji="1" lang="ja-JP" altLang="en-US" dirty="0">
              <a:latin typeface="+mj-lt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smtClean="0"/>
              <a:t>Extends GA with</a:t>
            </a:r>
            <a:endParaRPr kumimoji="1" lang="ja-JP" altLang="en-US" dirty="0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idx="10"/>
          </p:nvPr>
        </p:nvSpPr>
        <p:spPr>
          <a:xfrm>
            <a:off x="405880" y="1592239"/>
            <a:ext cx="8496944" cy="3211760"/>
          </a:xfrm>
        </p:spPr>
        <p:txBody>
          <a:bodyPr/>
          <a:lstStyle/>
          <a:p>
            <a:pPr marL="285750" indent="-285750">
              <a:buFontTx/>
              <a:buChar char="-"/>
            </a:pPr>
            <a:r>
              <a:rPr kumimoji="1" lang="en-US" altLang="ja-JP" dirty="0" smtClean="0"/>
              <a:t>Fitness sharing </a:t>
            </a:r>
          </a:p>
          <a:p>
            <a:pPr marL="285750" indent="-285750">
              <a:buFontTx/>
              <a:buChar char="-"/>
            </a:pPr>
            <a:r>
              <a:rPr kumimoji="1" lang="en-US" altLang="ja-JP" dirty="0" smtClean="0"/>
              <a:t>Deterministic crowding</a:t>
            </a:r>
          </a:p>
          <a:p>
            <a:pPr marL="285750" indent="-285750">
              <a:buFontTx/>
              <a:buChar char="-"/>
            </a:pPr>
            <a:r>
              <a:rPr kumimoji="1" lang="en-US" altLang="ja-JP" dirty="0" smtClean="0"/>
              <a:t>Probabilistic crowding</a:t>
            </a:r>
          </a:p>
          <a:p>
            <a:pPr marL="285750" indent="-285750">
              <a:buFontTx/>
              <a:buChar char="-"/>
            </a:pPr>
            <a:r>
              <a:rPr kumimoji="1" lang="en-US" altLang="ja-JP" dirty="0" smtClean="0"/>
              <a:t>Clustering</a:t>
            </a:r>
          </a:p>
          <a:p>
            <a:pPr marL="285750" indent="-285750">
              <a:buFontTx/>
              <a:buChar char="-"/>
            </a:pPr>
            <a:r>
              <a:rPr kumimoji="1" lang="en-US" altLang="ja-JP" dirty="0" smtClean="0"/>
              <a:t>Clearing procedure</a:t>
            </a:r>
          </a:p>
          <a:p>
            <a:pPr marL="285750" indent="-285750">
              <a:buFontTx/>
              <a:buChar char="-"/>
            </a:pPr>
            <a:r>
              <a:rPr kumimoji="1" lang="en-US" altLang="ja-JP" dirty="0" smtClean="0"/>
              <a:t>Species conserving GA</a:t>
            </a:r>
          </a:p>
          <a:p>
            <a:pPr marL="285750" indent="-285750">
              <a:buFontTx/>
              <a:buChar char="-"/>
            </a:pPr>
            <a:r>
              <a:rPr kumimoji="1" lang="en-US" altLang="ja-JP" dirty="0" smtClean="0"/>
              <a:t>Elitist-population strategies</a:t>
            </a:r>
          </a:p>
          <a:p>
            <a:r>
              <a:rPr kumimoji="1" lang="en-US" altLang="ja-JP" sz="800" dirty="0" smtClean="0"/>
              <a:t/>
            </a:r>
            <a:br>
              <a:rPr kumimoji="1" lang="en-US" altLang="ja-JP" sz="800" dirty="0" smtClean="0"/>
            </a:br>
            <a:r>
              <a:rPr kumimoji="1" lang="ja-JP" altLang="en-US" dirty="0" smtClean="0"/>
              <a:t>➡ 大域探索ができずに局所解に収束する問題</a:t>
            </a:r>
            <a:endParaRPr kumimoji="1" lang="ja-JP" altLang="en-US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827584" y="4443958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Employ the inspired</a:t>
            </a:r>
            <a:r>
              <a:rPr kumimoji="1" lang="ja-JP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kumimoji="1" lang="en-US" altLang="ja-JP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by animal behavior </a:t>
            </a:r>
            <a:endParaRPr kumimoji="1" lang="ja-JP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8532440" y="4578682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rgbClr val="3B4A1E"/>
                </a:solidFill>
              </a:rPr>
              <a:t>4</a:t>
            </a:r>
            <a:endParaRPr kumimoji="1" lang="ja-JP" altLang="en-US" b="1" dirty="0">
              <a:solidFill>
                <a:srgbClr val="3B4A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4618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>
                <a:latin typeface="+mj-lt"/>
              </a:rPr>
              <a:t>8.2	Biologic Fundaments</a:t>
            </a:r>
            <a:endParaRPr kumimoji="1" lang="ja-JP" altLang="en-US" dirty="0">
              <a:latin typeface="+mj-lt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b="1" dirty="0" smtClean="0"/>
              <a:t>Inspired by animal behavior</a:t>
            </a:r>
            <a:endParaRPr kumimoji="1" lang="ja-JP" altLang="en-US" b="1" dirty="0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kumimoji="1" lang="en-US" altLang="ja-JP" dirty="0" smtClean="0"/>
              <a:t>Collective Animal Behavior (CAB)</a:t>
            </a:r>
            <a:r>
              <a:rPr kumimoji="1" lang="ja-JP" altLang="en-US" dirty="0" smtClean="0"/>
              <a:t>を提案</a:t>
            </a:r>
            <a:endParaRPr kumimoji="1" lang="en-US" altLang="ja-JP" dirty="0" smtClean="0"/>
          </a:p>
          <a:p>
            <a:r>
              <a:rPr kumimoji="1" lang="ja-JP" altLang="en-US" dirty="0" smtClean="0"/>
              <a:t>以下３つの探索機構で構成されている</a:t>
            </a:r>
            <a:endParaRPr kumimoji="1" lang="en-US" altLang="ja-JP" dirty="0" smtClean="0"/>
          </a:p>
          <a:p>
            <a:pPr marL="285750" indent="-285750">
              <a:buFontTx/>
              <a:buChar char="-"/>
            </a:pPr>
            <a:r>
              <a:rPr kumimoji="1" lang="en-US" altLang="ja-JP" dirty="0" smtClean="0"/>
              <a:t>Movement from current position</a:t>
            </a:r>
            <a:r>
              <a:rPr kumimoji="1" lang="ja-JP" altLang="en-US" dirty="0" smtClean="0"/>
              <a:t>（移動）</a:t>
            </a:r>
            <a:endParaRPr kumimoji="1" lang="en-US" altLang="ja-JP" dirty="0" smtClean="0"/>
          </a:p>
          <a:p>
            <a:pPr marL="285750" indent="-285750">
              <a:buFontTx/>
              <a:buChar char="-"/>
            </a:pPr>
            <a:r>
              <a:rPr kumimoji="1" lang="en-US" altLang="ja-JP" dirty="0" smtClean="0"/>
              <a:t>Attraction &amp; Repulsion Movement</a:t>
            </a:r>
            <a:r>
              <a:rPr kumimoji="1" lang="ja-JP" altLang="en-US" dirty="0" smtClean="0"/>
              <a:t>（収束と分散）</a:t>
            </a:r>
            <a:endParaRPr kumimoji="1" lang="en-US" altLang="ja-JP" dirty="0" smtClean="0"/>
          </a:p>
          <a:p>
            <a:pPr marL="285750" indent="-285750">
              <a:buFontTx/>
              <a:buChar char="-"/>
            </a:pPr>
            <a:r>
              <a:rPr kumimoji="1" lang="en-US" altLang="ja-JP" dirty="0" smtClean="0"/>
              <a:t>Random Movement</a:t>
            </a:r>
            <a:r>
              <a:rPr kumimoji="1" lang="ja-JP" altLang="en-US" dirty="0" smtClean="0"/>
              <a:t>（大域探索）</a:t>
            </a:r>
            <a:endParaRPr kumimoji="1" lang="en-US" altLang="ja-JP" dirty="0" smtClean="0"/>
          </a:p>
          <a:p>
            <a:endParaRPr kumimoji="1" lang="en-US" altLang="ja-JP" dirty="0" smtClean="0"/>
          </a:p>
          <a:p>
            <a:r>
              <a:rPr kumimoji="1" lang="ja-JP" altLang="en-US" dirty="0" smtClean="0"/>
              <a:t>最良個体を保持し続け，最適解へ収束させる</a:t>
            </a:r>
            <a:endParaRPr kumimoji="1" lang="en-US" altLang="ja-JP" dirty="0" smtClean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8532440" y="4578682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rgbClr val="3B4A1E"/>
                </a:solidFill>
              </a:rPr>
              <a:t>5</a:t>
            </a:r>
            <a:endParaRPr kumimoji="1" lang="ja-JP" altLang="en-US" b="1" dirty="0">
              <a:solidFill>
                <a:srgbClr val="3B4A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3012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8.3 Collective Animal Behavior Algorithm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b="1" dirty="0" smtClean="0"/>
              <a:t>最良</a:t>
            </a:r>
            <a:r>
              <a:rPr kumimoji="1" lang="ja-JP" altLang="en-US" b="1" dirty="0"/>
              <a:t>解</a:t>
            </a:r>
            <a:r>
              <a:rPr kumimoji="1" lang="ja-JP" altLang="en-US" b="1" dirty="0" smtClean="0"/>
              <a:t>を</a:t>
            </a:r>
            <a:r>
              <a:rPr kumimoji="1" lang="ja-JP" altLang="en-US" b="1" dirty="0"/>
              <a:t>保持</a:t>
            </a:r>
            <a:r>
              <a:rPr kumimoji="1" lang="ja-JP" altLang="en-US" b="1" dirty="0" smtClean="0"/>
              <a:t>しながら探索するメカニズム</a:t>
            </a:r>
            <a:endParaRPr kumimoji="1" lang="ja-JP" alt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コンテンツ プレースホルダー 3"/>
              <p:cNvSpPr>
                <a:spLocks noGrp="1"/>
              </p:cNvSpPr>
              <p:nvPr>
                <p:ph idx="10"/>
              </p:nvPr>
            </p:nvSpPr>
            <p:spPr/>
            <p:txBody>
              <a:bodyPr/>
              <a:lstStyle/>
              <a:p>
                <a:r>
                  <a:rPr kumimoji="1" lang="ja-JP" altLang="en-US" dirty="0" smtClean="0"/>
                  <a:t>パーソナルベスト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</m:oMath>
                </a14:m>
                <a:r>
                  <a:rPr kumimoji="1" lang="ja-JP" altLang="en-US" dirty="0" smtClean="0"/>
                  <a:t>：各個体の持つ最良の評価値</a:t>
                </a:r>
                <a:endParaRPr kumimoji="1" lang="en-US" altLang="ja-JP" dirty="0" smtClean="0"/>
              </a:p>
              <a:p>
                <a:r>
                  <a:rPr kumimoji="1" lang="ja-JP" altLang="en-US" dirty="0" smtClean="0"/>
                  <a:t>グローバルベスト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</m:oMath>
                </a14:m>
                <a:r>
                  <a:rPr kumimoji="1" lang="ja-JP" altLang="en-US" dirty="0" smtClean="0"/>
                  <a:t>：全てのパーソナルベストの中で最も良い個体</a:t>
                </a:r>
                <a:endParaRPr kumimoji="1" lang="ja-JP" altLang="en-US" dirty="0"/>
              </a:p>
            </p:txBody>
          </p:sp>
        </mc:Choice>
        <mc:Fallback xmlns="">
          <p:sp>
            <p:nvSpPr>
              <p:cNvPr id="4" name="コンテンツ プレースホルダー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blipFill>
                <a:blip r:embed="rId2"/>
                <a:stretch>
                  <a:fillRect t="-122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楕円 4"/>
          <p:cNvSpPr/>
          <p:nvPr/>
        </p:nvSpPr>
        <p:spPr>
          <a:xfrm>
            <a:off x="1231433" y="2917928"/>
            <a:ext cx="180000" cy="1800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楕円 6"/>
          <p:cNvSpPr/>
          <p:nvPr/>
        </p:nvSpPr>
        <p:spPr>
          <a:xfrm>
            <a:off x="1033933" y="4312353"/>
            <a:ext cx="180000" cy="1800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楕円 7"/>
          <p:cNvSpPr/>
          <p:nvPr/>
        </p:nvSpPr>
        <p:spPr>
          <a:xfrm>
            <a:off x="2314913" y="3319292"/>
            <a:ext cx="180000" cy="1800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楕円 8"/>
          <p:cNvSpPr/>
          <p:nvPr/>
        </p:nvSpPr>
        <p:spPr>
          <a:xfrm>
            <a:off x="1619672" y="3532905"/>
            <a:ext cx="180000" cy="180000"/>
          </a:xfrm>
          <a:prstGeom prst="ellipse">
            <a:avLst/>
          </a:prstGeom>
          <a:solidFill>
            <a:srgbClr val="FF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テキスト ボックス 9"/>
              <p:cNvSpPr txBox="1"/>
              <p:nvPr/>
            </p:nvSpPr>
            <p:spPr>
              <a:xfrm>
                <a:off x="827729" y="2929505"/>
                <a:ext cx="489858" cy="3884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ja-JP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kumimoji="1" lang="en-US" altLang="ja-JP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kumimoji="1" lang="en-US" altLang="ja-JP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p>
                      </m:sSubSup>
                    </m:oMath>
                  </m:oMathPara>
                </a14:m>
                <a:endParaRPr kumimoji="1" lang="ja-JP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" name="テキスト ボックス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729" y="2929505"/>
                <a:ext cx="489858" cy="388440"/>
              </a:xfrm>
              <a:prstGeom prst="rect">
                <a:avLst/>
              </a:prstGeom>
              <a:blipFill>
                <a:blip r:embed="rId3"/>
                <a:stretch>
                  <a:fillRect b="-317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テキスト ボックス 10"/>
              <p:cNvSpPr txBox="1"/>
              <p:nvPr/>
            </p:nvSpPr>
            <p:spPr>
              <a:xfrm>
                <a:off x="1045809" y="3938964"/>
                <a:ext cx="489858" cy="3884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ja-JP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kumimoji="1" lang="en-US" altLang="ja-JP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  <m:sup>
                          <m:r>
                            <a:rPr kumimoji="1" lang="en-US" altLang="ja-JP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p>
                      </m:sSubSup>
                    </m:oMath>
                  </m:oMathPara>
                </a14:m>
                <a:endParaRPr kumimoji="1" lang="ja-JP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" name="テキスト ボックス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5809" y="3938964"/>
                <a:ext cx="489858" cy="388440"/>
              </a:xfrm>
              <a:prstGeom prst="rect">
                <a:avLst/>
              </a:prstGeom>
              <a:blipFill>
                <a:blip r:embed="rId4"/>
                <a:stretch>
                  <a:fillRect b="-312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テキスト ボックス 11"/>
              <p:cNvSpPr txBox="1"/>
              <p:nvPr/>
            </p:nvSpPr>
            <p:spPr>
              <a:xfrm>
                <a:off x="2289486" y="2929505"/>
                <a:ext cx="489858" cy="3897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ja-JP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kumimoji="1" lang="en-US" altLang="ja-JP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  <m:sup>
                          <m:r>
                            <a:rPr kumimoji="1" lang="en-US" altLang="ja-JP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p>
                      </m:sSubSup>
                    </m:oMath>
                  </m:oMathPara>
                </a14:m>
                <a:endParaRPr kumimoji="1" lang="ja-JP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2" name="テキスト ボックス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9486" y="2929505"/>
                <a:ext cx="489858" cy="389787"/>
              </a:xfrm>
              <a:prstGeom prst="rect">
                <a:avLst/>
              </a:prstGeom>
              <a:blipFill>
                <a:blip r:embed="rId5"/>
                <a:stretch>
                  <a:fillRect b="-156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テキスト ボックス 14"/>
              <p:cNvSpPr txBox="1"/>
              <p:nvPr/>
            </p:nvSpPr>
            <p:spPr>
              <a:xfrm>
                <a:off x="1940651" y="3848108"/>
                <a:ext cx="489858" cy="3701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kumimoji="1" lang="en-US" altLang="ja-JP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b>
                      </m:sSub>
                    </m:oMath>
                  </m:oMathPara>
                </a14:m>
                <a:endParaRPr kumimoji="1" lang="ja-JP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5" name="テキスト ボックス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0651" y="3848108"/>
                <a:ext cx="489858" cy="37016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正方形/長方形 15"/>
          <p:cNvSpPr/>
          <p:nvPr/>
        </p:nvSpPr>
        <p:spPr>
          <a:xfrm>
            <a:off x="634132" y="2788014"/>
            <a:ext cx="2160000" cy="2160000"/>
          </a:xfrm>
          <a:prstGeom prst="rect">
            <a:avLst/>
          </a:prstGeom>
          <a:noFill/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テキスト ボックス 19"/>
              <p:cNvSpPr txBox="1"/>
              <p:nvPr/>
            </p:nvSpPr>
            <p:spPr>
              <a:xfrm>
                <a:off x="1540624" y="3172385"/>
                <a:ext cx="489858" cy="3884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ja-JP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kumimoji="1" lang="en-US" altLang="ja-JP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kumimoji="1" lang="en-US" altLang="ja-JP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</m:oMath>
                  </m:oMathPara>
                </a14:m>
                <a:endParaRPr kumimoji="1" lang="ja-JP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0" name="テキスト ボックス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0624" y="3172385"/>
                <a:ext cx="489858" cy="388440"/>
              </a:xfrm>
              <a:prstGeom prst="rect">
                <a:avLst/>
              </a:prstGeom>
              <a:blipFill>
                <a:blip r:embed="rId7"/>
                <a:stretch>
                  <a:fillRect b="-312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星 5 20"/>
          <p:cNvSpPr/>
          <p:nvPr/>
        </p:nvSpPr>
        <p:spPr>
          <a:xfrm>
            <a:off x="1940651" y="4133184"/>
            <a:ext cx="216000" cy="216000"/>
          </a:xfrm>
          <a:prstGeom prst="star5">
            <a:avLst/>
          </a:prstGeom>
          <a:solidFill>
            <a:srgbClr val="FFFF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テキスト ボックス 21"/>
              <p:cNvSpPr txBox="1"/>
              <p:nvPr/>
            </p:nvSpPr>
            <p:spPr>
              <a:xfrm>
                <a:off x="1176928" y="4564323"/>
                <a:ext cx="128098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kumimoji="1" lang="en-US" altLang="ja-JP" sz="16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kumimoji="1" lang="en-US" altLang="ja-JP" sz="16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kumimoji="1" lang="ja-JP" altLang="en-US" sz="1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のとき</a:t>
                </a:r>
                <a:endParaRPr kumimoji="1" lang="ja-JP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2" name="テキスト ボックス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6928" y="4564323"/>
                <a:ext cx="1280980" cy="338554"/>
              </a:xfrm>
              <a:prstGeom prst="rect">
                <a:avLst/>
              </a:prstGeom>
              <a:blipFill>
                <a:blip r:embed="rId8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楕円 23"/>
          <p:cNvSpPr/>
          <p:nvPr/>
        </p:nvSpPr>
        <p:spPr>
          <a:xfrm>
            <a:off x="4057198" y="4312353"/>
            <a:ext cx="180000" cy="1800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楕円 24"/>
          <p:cNvSpPr/>
          <p:nvPr/>
        </p:nvSpPr>
        <p:spPr>
          <a:xfrm>
            <a:off x="5338178" y="3319292"/>
            <a:ext cx="180000" cy="1800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楕円 25"/>
          <p:cNvSpPr/>
          <p:nvPr/>
        </p:nvSpPr>
        <p:spPr>
          <a:xfrm>
            <a:off x="4642937" y="3532905"/>
            <a:ext cx="180000" cy="180000"/>
          </a:xfrm>
          <a:prstGeom prst="ellipse">
            <a:avLst/>
          </a:prstGeom>
          <a:solidFill>
            <a:srgbClr val="FF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テキスト ボックス 27"/>
              <p:cNvSpPr txBox="1"/>
              <p:nvPr/>
            </p:nvSpPr>
            <p:spPr>
              <a:xfrm>
                <a:off x="4069074" y="3938964"/>
                <a:ext cx="489858" cy="3884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ja-JP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kumimoji="1" lang="en-US" altLang="ja-JP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  <m:sup>
                          <m:r>
                            <a:rPr kumimoji="1" lang="en-US" altLang="ja-JP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p>
                      </m:sSubSup>
                    </m:oMath>
                  </m:oMathPara>
                </a14:m>
                <a:endParaRPr kumimoji="1" lang="ja-JP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8" name="テキスト ボックス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9074" y="3938964"/>
                <a:ext cx="489858" cy="388440"/>
              </a:xfrm>
              <a:prstGeom prst="rect">
                <a:avLst/>
              </a:prstGeom>
              <a:blipFill>
                <a:blip r:embed="rId9"/>
                <a:stretch>
                  <a:fillRect b="-312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テキスト ボックス 28"/>
              <p:cNvSpPr txBox="1"/>
              <p:nvPr/>
            </p:nvSpPr>
            <p:spPr>
              <a:xfrm>
                <a:off x="5312751" y="2929505"/>
                <a:ext cx="489858" cy="3897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ja-JP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kumimoji="1" lang="en-US" altLang="ja-JP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  <m:sup>
                          <m:r>
                            <a:rPr kumimoji="1" lang="en-US" altLang="ja-JP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p>
                      </m:sSubSup>
                    </m:oMath>
                  </m:oMathPara>
                </a14:m>
                <a:endParaRPr kumimoji="1" lang="ja-JP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9" name="テキスト ボックス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2751" y="2929505"/>
                <a:ext cx="489858" cy="389787"/>
              </a:xfrm>
              <a:prstGeom prst="rect">
                <a:avLst/>
              </a:prstGeom>
              <a:blipFill>
                <a:blip r:embed="rId10"/>
                <a:stretch>
                  <a:fillRect b="-156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テキスト ボックス 29"/>
              <p:cNvSpPr txBox="1"/>
              <p:nvPr/>
            </p:nvSpPr>
            <p:spPr>
              <a:xfrm>
                <a:off x="4963916" y="3848108"/>
                <a:ext cx="489858" cy="3701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kumimoji="1" lang="en-US" altLang="ja-JP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b>
                      </m:sSub>
                    </m:oMath>
                  </m:oMathPara>
                </a14:m>
                <a:endParaRPr kumimoji="1" lang="ja-JP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0" name="テキスト ボックス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3916" y="3848108"/>
                <a:ext cx="489858" cy="37016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正方形/長方形 30"/>
          <p:cNvSpPr/>
          <p:nvPr/>
        </p:nvSpPr>
        <p:spPr>
          <a:xfrm>
            <a:off x="3657397" y="2788014"/>
            <a:ext cx="2160000" cy="2160000"/>
          </a:xfrm>
          <a:prstGeom prst="rect">
            <a:avLst/>
          </a:prstGeom>
          <a:noFill/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テキスト ボックス 31"/>
              <p:cNvSpPr txBox="1"/>
              <p:nvPr/>
            </p:nvSpPr>
            <p:spPr>
              <a:xfrm>
                <a:off x="4563889" y="3172385"/>
                <a:ext cx="489858" cy="3884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ja-JP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kumimoji="1" lang="en-US" altLang="ja-JP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kumimoji="1" lang="en-US" altLang="ja-JP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</m:oMath>
                  </m:oMathPara>
                </a14:m>
                <a:endParaRPr kumimoji="1" lang="ja-JP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2" name="テキスト ボックス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3889" y="3172385"/>
                <a:ext cx="489858" cy="388440"/>
              </a:xfrm>
              <a:prstGeom prst="rect">
                <a:avLst/>
              </a:prstGeom>
              <a:blipFill>
                <a:blip r:embed="rId12"/>
                <a:stretch>
                  <a:fillRect b="-312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星 5 32"/>
          <p:cNvSpPr/>
          <p:nvPr/>
        </p:nvSpPr>
        <p:spPr>
          <a:xfrm>
            <a:off x="4963916" y="4133184"/>
            <a:ext cx="216000" cy="216000"/>
          </a:xfrm>
          <a:prstGeom prst="star5">
            <a:avLst/>
          </a:prstGeom>
          <a:solidFill>
            <a:srgbClr val="FFFF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テキスト ボックス 33"/>
              <p:cNvSpPr txBox="1"/>
              <p:nvPr/>
            </p:nvSpPr>
            <p:spPr>
              <a:xfrm>
                <a:off x="6554848" y="3698737"/>
                <a:ext cx="128098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kumimoji="1" lang="en-US" altLang="ja-JP" sz="16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kumimoji="1" lang="en-US" altLang="ja-JP" sz="16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kumimoji="1" lang="ja-JP" altLang="en-US" sz="1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へ</a:t>
                </a:r>
                <a:endParaRPr kumimoji="1" lang="ja-JP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4" name="テキスト ボックス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4848" y="3698737"/>
                <a:ext cx="1280980" cy="338554"/>
              </a:xfrm>
              <a:prstGeom prst="rect">
                <a:avLst/>
              </a:prstGeom>
              <a:blipFill>
                <a:blip r:embed="rId13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右矢印 34"/>
          <p:cNvSpPr/>
          <p:nvPr/>
        </p:nvSpPr>
        <p:spPr>
          <a:xfrm>
            <a:off x="3059832" y="3560825"/>
            <a:ext cx="360040" cy="572359"/>
          </a:xfrm>
          <a:prstGeom prst="rightArrow">
            <a:avLst>
              <a:gd name="adj1" fmla="val 50000"/>
              <a:gd name="adj2" fmla="val 67719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テキスト ボックス 35"/>
          <p:cNvSpPr txBox="1"/>
          <p:nvPr/>
        </p:nvSpPr>
        <p:spPr>
          <a:xfrm>
            <a:off x="2861517" y="3194351"/>
            <a:ext cx="6843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評価</a:t>
            </a:r>
            <a:endParaRPr kumimoji="1" lang="ja-JP" altLang="en-US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テキスト ボックス 36"/>
              <p:cNvSpPr txBox="1"/>
              <p:nvPr/>
            </p:nvSpPr>
            <p:spPr>
              <a:xfrm>
                <a:off x="4595754" y="3161480"/>
                <a:ext cx="489858" cy="4045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ja-JP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kumimoji="1" lang="en-US" altLang="ja-JP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kumimoji="1" lang="en-US" altLang="ja-JP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b>
                        <m:sup/>
                      </m:sSubSup>
                    </m:oMath>
                  </m:oMathPara>
                </a14:m>
                <a:endParaRPr kumimoji="1" lang="ja-JP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7" name="テキスト ボックス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5754" y="3161480"/>
                <a:ext cx="489858" cy="404598"/>
              </a:xfrm>
              <a:prstGeom prst="rect">
                <a:avLst/>
              </a:prstGeom>
              <a:blipFill>
                <a:blip r:embed="rId14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楕円 37"/>
          <p:cNvSpPr/>
          <p:nvPr/>
        </p:nvSpPr>
        <p:spPr>
          <a:xfrm>
            <a:off x="4114039" y="2919108"/>
            <a:ext cx="180000" cy="1800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テキスト ボックス 38"/>
              <p:cNvSpPr txBox="1"/>
              <p:nvPr/>
            </p:nvSpPr>
            <p:spPr>
              <a:xfrm>
                <a:off x="3710335" y="2930685"/>
                <a:ext cx="489858" cy="3884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ja-JP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kumimoji="1" lang="en-US" altLang="ja-JP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kumimoji="1" lang="en-US" altLang="ja-JP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p>
                      </m:sSubSup>
                    </m:oMath>
                  </m:oMathPara>
                </a14:m>
                <a:endParaRPr kumimoji="1" lang="ja-JP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9" name="テキスト ボックス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0335" y="2930685"/>
                <a:ext cx="489858" cy="388440"/>
              </a:xfrm>
              <a:prstGeom prst="rect">
                <a:avLst/>
              </a:prstGeom>
              <a:blipFill>
                <a:blip r:embed="rId15"/>
                <a:stretch>
                  <a:fillRect b="-317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右矢印 39"/>
          <p:cNvSpPr/>
          <p:nvPr/>
        </p:nvSpPr>
        <p:spPr>
          <a:xfrm>
            <a:off x="6159495" y="3560824"/>
            <a:ext cx="360040" cy="572359"/>
          </a:xfrm>
          <a:prstGeom prst="rightArrow">
            <a:avLst>
              <a:gd name="adj1" fmla="val 50000"/>
              <a:gd name="adj2" fmla="val 67719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テキスト ボックス 40"/>
          <p:cNvSpPr txBox="1"/>
          <p:nvPr/>
        </p:nvSpPr>
        <p:spPr>
          <a:xfrm>
            <a:off x="8532440" y="4578682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rgbClr val="3B4A1E"/>
                </a:solidFill>
              </a:rPr>
              <a:t>6</a:t>
            </a:r>
            <a:endParaRPr kumimoji="1" lang="ja-JP" altLang="en-US" b="1" dirty="0">
              <a:solidFill>
                <a:srgbClr val="3B4A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5830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0" grpId="0"/>
      <p:bldP spid="32" grpId="0"/>
      <p:bldP spid="37" grpId="0"/>
      <p:bldP spid="38" grpId="0" animBg="1"/>
      <p:bldP spid="3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正方形/長方形 23"/>
          <p:cNvSpPr/>
          <p:nvPr/>
        </p:nvSpPr>
        <p:spPr>
          <a:xfrm>
            <a:off x="0" y="2238946"/>
            <a:ext cx="9144000" cy="141292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8.3 Collective Animal Behavior Algorithm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 smtClean="0"/>
              <a:t>初期個体の生成</a:t>
            </a:r>
            <a:endParaRPr kumimoji="1" lang="ja-JP" altLang="en-US" dirty="0"/>
          </a:p>
        </p:txBody>
      </p:sp>
      <p:pic>
        <p:nvPicPr>
          <p:cNvPr id="27" name="図 2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3" y="1635647"/>
            <a:ext cx="4513215" cy="367838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112" y="1276997"/>
            <a:ext cx="3177143" cy="24533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テキスト ボックス 6"/>
              <p:cNvSpPr txBox="1"/>
              <p:nvPr/>
            </p:nvSpPr>
            <p:spPr>
              <a:xfrm>
                <a:off x="6575119" y="1704132"/>
                <a:ext cx="2182136" cy="2984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ja-JP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kumimoji="1" lang="en-US" altLang="ja-JP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kumimoji="1" lang="ja-JP" altLang="en-US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次元数</a:t>
                </a:r>
                <a:r>
                  <a:rPr kumimoji="1" lang="en-US" altLang="ja-JP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	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kumimoji="1" lang="en-US" altLang="ja-JP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kumimoji="1" lang="en-US" altLang="ja-JP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: </a:t>
                </a:r>
                <a:r>
                  <a:rPr kumimoji="1" lang="ja-JP" altLang="en-US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個体数</a:t>
                </a:r>
                <a:endParaRPr kumimoji="1" lang="ja-JP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" name="テキスト ボックス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5119" y="1704132"/>
                <a:ext cx="2182136" cy="298415"/>
              </a:xfrm>
              <a:prstGeom prst="rect">
                <a:avLst/>
              </a:prstGeom>
              <a:blipFill>
                <a:blip r:embed="rId11"/>
                <a:stretch>
                  <a:fillRect l="-3911" t="-28571" r="-6145" b="-3877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コンテンツ プレースホルダー 2 1 1"/>
          <p:cNvSpPr>
            <a:spLocks noGrp="1"/>
          </p:cNvSpPr>
          <p:nvPr>
            <p:ph idx="1"/>
          </p:nvPr>
        </p:nvSpPr>
        <p:spPr>
          <a:xfrm>
            <a:off x="400012" y="2324626"/>
            <a:ext cx="8496944" cy="460648"/>
          </a:xfrm>
        </p:spPr>
        <p:txBody>
          <a:bodyPr/>
          <a:lstStyle/>
          <a:p>
            <a:r>
              <a:rPr kumimoji="1" lang="ja-JP" altLang="en-US" dirty="0" smtClean="0"/>
              <a:t>個体</a:t>
            </a:r>
            <a:r>
              <a:rPr kumimoji="1" lang="ja-JP" altLang="en-US" dirty="0"/>
              <a:t>の</a:t>
            </a:r>
            <a:r>
              <a:rPr kumimoji="1" lang="ja-JP" altLang="en-US" dirty="0" smtClean="0"/>
              <a:t>移動</a:t>
            </a:r>
            <a:r>
              <a:rPr kumimoji="1" lang="en-US" altLang="ja-JP" dirty="0" smtClean="0"/>
              <a:t>		</a:t>
            </a:r>
            <a:r>
              <a:rPr kumimoji="1" lang="ja-JP" altLang="en-US" dirty="0" smtClean="0"/>
              <a:t>収束</a:t>
            </a:r>
            <a:r>
              <a:rPr kumimoji="1" lang="en-US" altLang="ja-JP" dirty="0"/>
              <a:t>or</a:t>
            </a:r>
            <a:r>
              <a:rPr kumimoji="1" lang="ja-JP" altLang="en-US" dirty="0"/>
              <a:t>分散</a:t>
            </a:r>
            <a:r>
              <a:rPr kumimoji="1" lang="ja-JP" altLang="en-US" dirty="0" smtClean="0"/>
              <a:t>探索</a:t>
            </a:r>
            <a:endParaRPr kumimoji="1" lang="ja-JP" altLang="en-US" dirty="0"/>
          </a:p>
        </p:txBody>
      </p:sp>
      <p:pic>
        <p:nvPicPr>
          <p:cNvPr id="11" name="図 1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2992620"/>
            <a:ext cx="1563428" cy="297143"/>
          </a:xfrm>
          <a:prstGeom prst="rect">
            <a:avLst/>
          </a:prstGeom>
        </p:spPr>
      </p:pic>
      <p:pic>
        <p:nvPicPr>
          <p:cNvPr id="30" name="図 2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4198" y="2787774"/>
            <a:ext cx="4819810" cy="758858"/>
          </a:xfrm>
          <a:prstGeom prst="rect">
            <a:avLst/>
          </a:prstGeom>
        </p:spPr>
      </p:pic>
      <p:pic>
        <p:nvPicPr>
          <p:cNvPr id="20" name="図 19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3812" y="2478637"/>
            <a:ext cx="1528381" cy="251429"/>
          </a:xfrm>
          <a:prstGeom prst="rect">
            <a:avLst/>
          </a:prstGeom>
        </p:spPr>
      </p:pic>
      <p:pic>
        <p:nvPicPr>
          <p:cNvPr id="29" name="図 28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3" y="4225434"/>
            <a:ext cx="6447237" cy="758857"/>
          </a:xfrm>
          <a:prstGeom prst="rect">
            <a:avLst/>
          </a:prstGeom>
        </p:spPr>
      </p:pic>
      <p:sp>
        <p:nvSpPr>
          <p:cNvPr id="22" name="コンテンツ プレースホルダー 2 1 2"/>
          <p:cNvSpPr>
            <a:spLocks noGrp="1"/>
          </p:cNvSpPr>
          <p:nvPr>
            <p:ph idx="1"/>
          </p:nvPr>
        </p:nvSpPr>
        <p:spPr>
          <a:xfrm>
            <a:off x="417679" y="3767286"/>
            <a:ext cx="8496944" cy="460648"/>
          </a:xfrm>
        </p:spPr>
        <p:txBody>
          <a:bodyPr/>
          <a:lstStyle/>
          <a:p>
            <a:r>
              <a:rPr kumimoji="1" lang="ja-JP" altLang="en-US" dirty="0"/>
              <a:t>大域探索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テキスト ボックス 24"/>
              <p:cNvSpPr txBox="1"/>
              <p:nvPr/>
            </p:nvSpPr>
            <p:spPr>
              <a:xfrm>
                <a:off x="7136079" y="4236715"/>
                <a:ext cx="1761807" cy="3693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ja-JP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kumimoji="1" lang="en-US" altLang="ja-JP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kumimoji="1" lang="ja-JP" altLang="en-US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閾値</a:t>
                </a:r>
                <a:endParaRPr kumimoji="1" lang="ja-JP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5" name="テキスト ボックス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6079" y="4236715"/>
                <a:ext cx="1761807" cy="369397"/>
              </a:xfrm>
              <a:prstGeom prst="rect">
                <a:avLst/>
              </a:prstGeom>
              <a:blipFill>
                <a:blip r:embed="rId16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テキスト ボックス 25"/>
              <p:cNvSpPr txBox="1"/>
              <p:nvPr/>
            </p:nvSpPr>
            <p:spPr>
              <a:xfrm>
                <a:off x="6210878" y="2425715"/>
                <a:ext cx="1036044" cy="3693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ja-JP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kumimoji="1" lang="en-US" altLang="ja-JP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kumimoji="1" lang="ja-JP" altLang="en-US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閾値</a:t>
                </a:r>
                <a:endParaRPr kumimoji="1" lang="ja-JP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6" name="テキスト ボックス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0878" y="2425715"/>
                <a:ext cx="1036044" cy="369397"/>
              </a:xfrm>
              <a:prstGeom prst="rect">
                <a:avLst/>
              </a:prstGeom>
              <a:blipFill>
                <a:blip r:embed="rId17"/>
                <a:stretch>
                  <a:fillRect t="-9836" b="-2459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テキスト ボックス 30"/>
          <p:cNvSpPr txBox="1"/>
          <p:nvPr/>
        </p:nvSpPr>
        <p:spPr>
          <a:xfrm>
            <a:off x="8532440" y="4578682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rgbClr val="3B4A1E"/>
                </a:solidFill>
              </a:rPr>
              <a:t>7</a:t>
            </a:r>
            <a:endParaRPr kumimoji="1" lang="ja-JP" altLang="en-US" b="1" dirty="0">
              <a:solidFill>
                <a:srgbClr val="3B4A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7935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 dirty="0"/>
          </a:p>
        </p:txBody>
      </p:sp>
      <p:pic>
        <p:nvPicPr>
          <p:cNvPr id="36" name="図 3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3" y="645978"/>
            <a:ext cx="6264696" cy="445431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コンテンツ プレースホルダー 3"/>
              <p:cNvSpPr>
                <a:spLocks noGrp="1"/>
              </p:cNvSpPr>
              <p:nvPr>
                <p:ph idx="10"/>
              </p:nvPr>
            </p:nvSpPr>
            <p:spPr>
              <a:xfrm>
                <a:off x="4860032" y="4530866"/>
                <a:ext cx="2808312" cy="504056"/>
              </a:xfr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ja-JP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𝑟𝑎𝑛𝑑</m:t>
                      </m:r>
                      <m:d>
                        <m:dPr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0,1</m:t>
                          </m:r>
                        </m:e>
                      </m:d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4" name="コンテンツ プレースホルダー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xfrm>
                <a:off x="4860032" y="4530866"/>
                <a:ext cx="2808312" cy="504056"/>
              </a:xfr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テキスト ボックス 36"/>
          <p:cNvSpPr txBox="1"/>
          <p:nvPr/>
        </p:nvSpPr>
        <p:spPr>
          <a:xfrm>
            <a:off x="8532440" y="4578682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rgbClr val="3B4A1E"/>
                </a:solidFill>
              </a:rPr>
              <a:t>8</a:t>
            </a:r>
            <a:endParaRPr kumimoji="1" lang="ja-JP" altLang="en-US" b="1" dirty="0">
              <a:solidFill>
                <a:srgbClr val="3B4A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9790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" name="コンテンツ プレースホルダー 13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871672600"/>
                  </p:ext>
                </p:extLst>
              </p:nvPr>
            </p:nvGraphicFramePr>
            <p:xfrm>
              <a:off x="138127" y="1059582"/>
              <a:ext cx="2655633" cy="331207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94562">
                      <a:extLst>
                        <a:ext uri="{9D8B030D-6E8A-4147-A177-3AD203B41FA5}">
                          <a16:colId xmlns:a16="http://schemas.microsoft.com/office/drawing/2014/main" val="2499293137"/>
                        </a:ext>
                      </a:extLst>
                    </a:gridCol>
                    <a:gridCol w="1461071">
                      <a:extLst>
                        <a:ext uri="{9D8B030D-6E8A-4147-A177-3AD203B41FA5}">
                          <a16:colId xmlns:a16="http://schemas.microsoft.com/office/drawing/2014/main" val="1191275521"/>
                        </a:ext>
                      </a:extLst>
                    </a:gridCol>
                  </a:tblGrid>
                  <a:tr h="411432"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kumimoji="1" lang="ja-JP" altLang="en-US" dirty="0" smtClean="0"/>
                            <a:t>パラメータの設定</a:t>
                          </a:r>
                          <a:endParaRPr kumimoji="1" lang="ja-JP" alt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kumimoji="1" lang="ja-JP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50222688"/>
                      </a:ext>
                    </a:extLst>
                  </a:tr>
                  <a:tr h="4834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ja-JP" altLang="en-US" dirty="0" smtClean="0">
                              <a:solidFill>
                                <a:schemeClr val="tx1"/>
                              </a:solidFill>
                            </a:rPr>
                            <a:t>個体数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kumimoji="1" lang="en-US" altLang="ja-JP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kumimoji="1" lang="en-US" altLang="ja-JP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oMath>
                          </a14:m>
                          <a:endParaRPr kumimoji="1" lang="ja-JP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dirty="0" smtClean="0"/>
                            <a:t>10</a:t>
                          </a:r>
                          <a:endParaRPr kumimoji="1" lang="ja-JP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3188450"/>
                      </a:ext>
                    </a:extLst>
                  </a:tr>
                  <a:tr h="4834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ja-JP" altLang="en-US" dirty="0" smtClean="0">
                              <a:solidFill>
                                <a:schemeClr val="tx1"/>
                              </a:solidFill>
                            </a:rPr>
                            <a:t>探索領域</a:t>
                          </a:r>
                          <a:endParaRPr kumimoji="1" lang="ja-JP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ja-JP" b="0" i="1" smtClean="0">
                                    <a:latin typeface="Cambria Math" panose="02040503050406030204" pitchFamily="18" charset="0"/>
                                  </a:rPr>
                                  <m:t>−5</m:t>
                                </m:r>
                                <m:r>
                                  <a:rPr kumimoji="1" lang="en-US" altLang="ja-JP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≤</m:t>
                                </m:r>
                                <m:sSub>
                                  <m:sSubPr>
                                    <m:ctrlP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kumimoji="1" lang="en-US" altLang="ja-JP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≤5</m:t>
                                </m:r>
                              </m:oMath>
                            </m:oMathPara>
                          </a14:m>
                          <a:endParaRPr kumimoji="1" lang="ja-JP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07952343"/>
                      </a:ext>
                    </a:extLst>
                  </a:tr>
                  <a:tr h="4834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dirty="0" smtClean="0">
                              <a:solidFill>
                                <a:schemeClr val="tx1"/>
                              </a:solidFill>
                            </a:rPr>
                            <a:t>B</a:t>
                          </a:r>
                          <a:endParaRPr kumimoji="1" lang="ja-JP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dirty="0" smtClean="0"/>
                            <a:t>4</a:t>
                          </a:r>
                          <a:endParaRPr kumimoji="1" lang="ja-JP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83738844"/>
                      </a:ext>
                    </a:extLst>
                  </a:tr>
                  <a:tr h="4834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ja-JP" altLang="en-US" dirty="0" smtClean="0">
                              <a:solidFill>
                                <a:schemeClr val="tx1"/>
                              </a:solidFill>
                            </a:rPr>
                            <a:t>閾値</a:t>
                          </a:r>
                          <a:r>
                            <a:rPr kumimoji="1" lang="en-US" altLang="ja-JP" dirty="0" smtClean="0">
                              <a:solidFill>
                                <a:schemeClr val="tx1"/>
                              </a:solidFill>
                            </a:rPr>
                            <a:t>H</a:t>
                          </a:r>
                          <a:endParaRPr kumimoji="1" lang="ja-JP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dirty="0" smtClean="0"/>
                            <a:t>0.8</a:t>
                          </a:r>
                          <a:endParaRPr kumimoji="1" lang="ja-JP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4490801"/>
                      </a:ext>
                    </a:extLst>
                  </a:tr>
                  <a:tr h="4834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ja-JP" altLang="en-US" dirty="0" smtClean="0">
                              <a:solidFill>
                                <a:schemeClr val="tx1"/>
                              </a:solidFill>
                            </a:rPr>
                            <a:t>閾値</a:t>
                          </a:r>
                          <a:r>
                            <a:rPr kumimoji="1" lang="en-US" altLang="ja-JP" dirty="0" smtClean="0">
                              <a:solidFill>
                                <a:schemeClr val="tx1"/>
                              </a:solidFill>
                            </a:rPr>
                            <a:t>P</a:t>
                          </a:r>
                          <a:endParaRPr kumimoji="1" lang="ja-JP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dirty="0" smtClean="0"/>
                            <a:t>0.1</a:t>
                          </a:r>
                          <a:endParaRPr kumimoji="1" lang="ja-JP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95952022"/>
                      </a:ext>
                    </a:extLst>
                  </a:tr>
                  <a:tr h="4834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ja-JP" altLang="en-US" dirty="0" smtClean="0">
                              <a:solidFill>
                                <a:schemeClr val="tx1"/>
                              </a:solidFill>
                            </a:rPr>
                            <a:t>世代数</a:t>
                          </a:r>
                          <a:endParaRPr kumimoji="1" lang="ja-JP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dirty="0" smtClean="0"/>
                            <a:t>30</a:t>
                          </a:r>
                          <a:endParaRPr kumimoji="1" lang="ja-JP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3417722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" name="コンテンツ プレースホルダー 13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871672600"/>
                  </p:ext>
                </p:extLst>
              </p:nvPr>
            </p:nvGraphicFramePr>
            <p:xfrm>
              <a:off x="138127" y="1059582"/>
              <a:ext cx="2655633" cy="331207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94562">
                      <a:extLst>
                        <a:ext uri="{9D8B030D-6E8A-4147-A177-3AD203B41FA5}">
                          <a16:colId xmlns:a16="http://schemas.microsoft.com/office/drawing/2014/main" val="2499293137"/>
                        </a:ext>
                      </a:extLst>
                    </a:gridCol>
                    <a:gridCol w="1461071">
                      <a:extLst>
                        <a:ext uri="{9D8B030D-6E8A-4147-A177-3AD203B41FA5}">
                          <a16:colId xmlns:a16="http://schemas.microsoft.com/office/drawing/2014/main" val="1191275521"/>
                        </a:ext>
                      </a:extLst>
                    </a:gridCol>
                  </a:tblGrid>
                  <a:tr h="411432"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kumimoji="1" lang="ja-JP" altLang="en-US" dirty="0" smtClean="0"/>
                            <a:t>パラメータの設定</a:t>
                          </a:r>
                          <a:endParaRPr kumimoji="1" lang="ja-JP" alt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kumimoji="1" lang="ja-JP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50222688"/>
                      </a:ext>
                    </a:extLst>
                  </a:tr>
                  <a:tr h="483440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>
                        <a:blipFill>
                          <a:blip r:embed="rId3"/>
                          <a:stretch>
                            <a:fillRect l="-508" t="-92405" r="-123858" b="-5063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dirty="0" smtClean="0"/>
                            <a:t>10</a:t>
                          </a:r>
                          <a:endParaRPr kumimoji="1" lang="ja-JP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3188450"/>
                      </a:ext>
                    </a:extLst>
                  </a:tr>
                  <a:tr h="4834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ja-JP" altLang="en-US" dirty="0" smtClean="0">
                              <a:solidFill>
                                <a:schemeClr val="tx1"/>
                              </a:solidFill>
                            </a:rPr>
                            <a:t>探索領域</a:t>
                          </a:r>
                          <a:endParaRPr kumimoji="1" lang="ja-JP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>
                        <a:blipFill>
                          <a:blip r:embed="rId3"/>
                          <a:stretch>
                            <a:fillRect l="-82500" t="-190000" r="-1667" b="-4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07952343"/>
                      </a:ext>
                    </a:extLst>
                  </a:tr>
                  <a:tr h="4834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dirty="0" smtClean="0">
                              <a:solidFill>
                                <a:schemeClr val="tx1"/>
                              </a:solidFill>
                            </a:rPr>
                            <a:t>B</a:t>
                          </a:r>
                          <a:endParaRPr kumimoji="1" lang="ja-JP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dirty="0" smtClean="0"/>
                            <a:t>4</a:t>
                          </a:r>
                          <a:endParaRPr kumimoji="1" lang="ja-JP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83738844"/>
                      </a:ext>
                    </a:extLst>
                  </a:tr>
                  <a:tr h="4834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ja-JP" altLang="en-US" dirty="0" smtClean="0">
                              <a:solidFill>
                                <a:schemeClr val="tx1"/>
                              </a:solidFill>
                            </a:rPr>
                            <a:t>閾値</a:t>
                          </a:r>
                          <a:r>
                            <a:rPr kumimoji="1" lang="en-US" altLang="ja-JP" dirty="0" smtClean="0">
                              <a:solidFill>
                                <a:schemeClr val="tx1"/>
                              </a:solidFill>
                            </a:rPr>
                            <a:t>H</a:t>
                          </a:r>
                          <a:endParaRPr kumimoji="1" lang="ja-JP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dirty="0" smtClean="0"/>
                            <a:t>0.8</a:t>
                          </a:r>
                          <a:endParaRPr kumimoji="1" lang="ja-JP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4490801"/>
                      </a:ext>
                    </a:extLst>
                  </a:tr>
                  <a:tr h="4834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ja-JP" altLang="en-US" dirty="0" smtClean="0">
                              <a:solidFill>
                                <a:schemeClr val="tx1"/>
                              </a:solidFill>
                            </a:rPr>
                            <a:t>閾値</a:t>
                          </a:r>
                          <a:r>
                            <a:rPr kumimoji="1" lang="en-US" altLang="ja-JP" dirty="0" smtClean="0">
                              <a:solidFill>
                                <a:schemeClr val="tx1"/>
                              </a:solidFill>
                            </a:rPr>
                            <a:t>P</a:t>
                          </a:r>
                          <a:endParaRPr kumimoji="1" lang="ja-JP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dirty="0" smtClean="0"/>
                            <a:t>0.1</a:t>
                          </a:r>
                          <a:endParaRPr kumimoji="1" lang="ja-JP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95952022"/>
                      </a:ext>
                    </a:extLst>
                  </a:tr>
                  <a:tr h="4834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ja-JP" altLang="en-US" dirty="0" smtClean="0">
                              <a:solidFill>
                                <a:schemeClr val="tx1"/>
                              </a:solidFill>
                            </a:rPr>
                            <a:t>世代数</a:t>
                          </a:r>
                          <a:endParaRPr kumimoji="1" lang="ja-JP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dirty="0" smtClean="0"/>
                            <a:t>30</a:t>
                          </a:r>
                          <a:endParaRPr kumimoji="1" lang="ja-JP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34177222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5" name="図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7824" y="83895"/>
            <a:ext cx="6054690" cy="5080055"/>
          </a:xfrm>
          <a:prstGeom prst="rect">
            <a:avLst/>
          </a:prstGeom>
        </p:spPr>
      </p:pic>
      <p:sp>
        <p:nvSpPr>
          <p:cNvPr id="6" name="テキスト ボックス 5"/>
          <p:cNvSpPr txBox="1"/>
          <p:nvPr/>
        </p:nvSpPr>
        <p:spPr>
          <a:xfrm>
            <a:off x="5586130" y="121646"/>
            <a:ext cx="11521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600" dirty="0" smtClean="0"/>
              <a:t>初期生成</a:t>
            </a:r>
            <a:endParaRPr kumimoji="1" lang="ja-JP" altLang="en-US" sz="1600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7245354" y="86895"/>
            <a:ext cx="17971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600" dirty="0" smtClean="0"/>
              <a:t>エリート</a:t>
            </a:r>
            <a:r>
              <a:rPr kumimoji="1" lang="ja-JP" altLang="en-US" sz="1600" dirty="0"/>
              <a:t>個体</a:t>
            </a:r>
            <a:r>
              <a:rPr kumimoji="1" lang="ja-JP" altLang="en-US" sz="1600" dirty="0" smtClean="0"/>
              <a:t>の保存</a:t>
            </a:r>
            <a:endParaRPr kumimoji="1" lang="ja-JP" altLang="en-US" sz="1600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3642422" y="1739359"/>
            <a:ext cx="16622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600" dirty="0" smtClean="0"/>
              <a:t>個体候補生成</a:t>
            </a:r>
            <a:r>
              <a:rPr kumimoji="1" lang="en-US" altLang="ja-JP" sz="1600" dirty="0" smtClean="0"/>
              <a:t>[1]</a:t>
            </a:r>
            <a:endParaRPr kumimoji="1" lang="ja-JP" altLang="en-US" sz="1600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7442608" y="3381805"/>
            <a:ext cx="11521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 smtClean="0"/>
              <a:t>30</a:t>
            </a:r>
            <a:r>
              <a:rPr kumimoji="1" lang="ja-JP" altLang="en-US" sz="1600" dirty="0" smtClean="0"/>
              <a:t>世代目</a:t>
            </a:r>
            <a:endParaRPr kumimoji="1" lang="ja-JP" altLang="en-US" sz="1600" dirty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7430508" y="1739359"/>
            <a:ext cx="11521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600" dirty="0" smtClean="0"/>
              <a:t>評価後</a:t>
            </a:r>
            <a:endParaRPr kumimoji="1" lang="ja-JP" altLang="en-US" sz="1600" dirty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5457843" y="3406353"/>
            <a:ext cx="14087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600" dirty="0" smtClean="0"/>
              <a:t>解の更新</a:t>
            </a:r>
            <a:endParaRPr kumimoji="1" lang="ja-JP" altLang="en-US" sz="1600" dirty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3714912" y="3406353"/>
            <a:ext cx="11521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600" dirty="0"/>
              <a:t>数</a:t>
            </a:r>
            <a:r>
              <a:rPr kumimoji="1" lang="ja-JP" altLang="en-US" sz="1600" dirty="0" smtClean="0"/>
              <a:t>世代後</a:t>
            </a:r>
            <a:endParaRPr kumimoji="1" lang="ja-JP" altLang="en-US" sz="1600" dirty="0"/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279646" y="4659982"/>
            <a:ext cx="25141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/>
              <a:t>※</a:t>
            </a:r>
            <a:r>
              <a:rPr kumimoji="1" lang="ja-JP" altLang="en-US" dirty="0" smtClean="0"/>
              <a:t> </a:t>
            </a:r>
            <a:r>
              <a:rPr kumimoji="1" lang="en-US" altLang="ja-JP" dirty="0" smtClean="0"/>
              <a:t>(b)~(f)</a:t>
            </a:r>
            <a:r>
              <a:rPr kumimoji="1" lang="ja-JP" altLang="en-US" dirty="0" err="1" smtClean="0"/>
              <a:t>まで</a:t>
            </a:r>
            <a:r>
              <a:rPr kumimoji="1" lang="ja-JP" altLang="en-US" dirty="0" smtClean="0"/>
              <a:t>が</a:t>
            </a:r>
            <a:r>
              <a:rPr kumimoji="1" lang="en-US" altLang="ja-JP" dirty="0" smtClean="0"/>
              <a:t>1</a:t>
            </a:r>
            <a:r>
              <a:rPr kumimoji="1" lang="ja-JP" altLang="en-US" dirty="0" smtClean="0"/>
              <a:t>世代目</a:t>
            </a:r>
            <a:endParaRPr kumimoji="1" lang="ja-JP" altLang="en-US" dirty="0"/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5292080" y="1739359"/>
            <a:ext cx="19847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600" dirty="0" smtClean="0"/>
              <a:t>個体候補生成</a:t>
            </a:r>
            <a:r>
              <a:rPr kumimoji="1" lang="en-US" altLang="ja-JP" sz="1600" dirty="0" smtClean="0"/>
              <a:t>[2]</a:t>
            </a:r>
            <a:endParaRPr kumimoji="1" lang="ja-JP" altLang="en-US" sz="1600" dirty="0"/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3642422" y="151039"/>
            <a:ext cx="12246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600" dirty="0" smtClean="0"/>
              <a:t>関数の概形</a:t>
            </a:r>
            <a:endParaRPr kumimoji="1"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26062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2.4784"/>
  <p:tag name="ORIGINALWIDTH" val="2116.235"/>
  <p:tag name="LATEXADDIN" val="\documentclass{article}&#10;\usepackage{amsmath}&#10;\pagestyle{empty}&#10;\begin{document}&#10;\[&#10;x_{ij}=x_j^{low}+rand(0,1)*(x_j^{high}-x_j^{low})&#10;\]&#10;&#10;&#10;\end{document}"/>
  <p:tag name="IGUANATEXSIZE" val="24"/>
  <p:tag name="IGUANATEXCURSOR" val="10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0.7349"/>
  <p:tag name="ORIGINALWIDTH" val="1563.555"/>
  <p:tag name="LATEXADDIN" val="\documentclass{article}&#10;\usepackage{amsmath}&#10;\pagestyle{empty}&#10;\begin{document}&#10;\[&#10;j=1,2,...,D: j=1,2,..,N_p&#10;\]&#10;&#10;\end{document}"/>
  <p:tag name="IGUANATEXSIZE" val="20"/>
  <p:tag name="IGUANATEXCURSOR" val="10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6.2317"/>
  <p:tag name="ORIGINALWIDTH" val="769.4038"/>
  <p:tag name="LATEXADDIN" val="\documentclass{article}&#10;\usepackage{amsmath}&#10;\pagestyle{empty}&#10;\begin{document}&#10;\[&#10;x_i^{t+1}=x_i^t+v_i^t&#10;\]&#10;\end{document}"/>
  <p:tag name="IGUANATEXSIZE" val="20"/>
  <p:tag name="IGUANATEXCURSOR" val="9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73.4533"/>
  <p:tag name="ORIGINALWIDTH" val="2371.953"/>
  <p:tag name="LATEXADDIN" val="\documentclass{article}&#10;\usepackage{amsmath}&#10;\pagestyle{empty}&#10;\begin{document}&#10;\[&#10;x_i^{t+1}=\begin{cases}&#10;x_i^t \pm r*(x_{NN*}-x_i^t) &amp; (if \ r &lt; H) \\&#10;x_i^t \pm r*(x_{NN}-x_i^t) &amp; (otherwise)&#10;\end{cases}&#10;\]&#10;\end{document}"/>
  <p:tag name="IGUANATEXSIZE" val="20"/>
  <p:tag name="IGUANATEXCURSOR" val="17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.7346"/>
  <p:tag name="ORIGINALWIDTH" val="752.156"/>
  <p:tag name="LATEXADDIN" val="\documentclass{article}&#10;\usepackage{amsmath}&#10;\pagestyle{empty}&#10;\begin{document}&#10;\[&#10;r=rand(0,1)&#10;\]&#10;&#10;\end{document}"/>
  <p:tag name="IGUANATEXSIZE" val="20"/>
  <p:tag name="IGUANATEXCURSOR" val="9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73.4533"/>
  <p:tag name="ORIGINALWIDTH" val="3172.854"/>
  <p:tag name="LATEXADDIN" val="\documentclass{article}&#10;\usepackage{amsmath}&#10;\pagestyle{empty}&#10;\begin{document}&#10;\[&#10;x_i^{t+1}=\begin{cases}&#10;x_j^{low}+rand(0,1)*(x_j^{high}-x_j^{low}) &amp; (if \ rand &lt; p) \\&#10;x_i^t &amp; (otherwise)&#10;\end{cases}&#10;\]&#10;\end{document}"/>
  <p:tag name="IGUANATEXSIZE" val="20"/>
  <p:tag name="IGUANATEXCURSOR" val="11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053.618"/>
  <p:tag name="ORIGINALWIDTH" val="4294.713"/>
  <p:tag name="LATEXADDIN" val="\documentclass{article}&#10;\usepackage{amsmath}&#10;\usepackage{algorithm}&#10;\usepackage{algorithmic}&#10;\pagestyle{empty}&#10;\begin{document}&#10;&#10;\begin{algorithm}[H]&#10;\label{code:cab}&#10;\caption{CAB}&#10;\begin{algorithmic}[1]&#10;\REQUIRE Objective\ Function\ $F(x)$&#10;\STATE Initialize the population $x_i(i=1,2,..., N_p)$ &#10;\WHILE{($t &lt;$ Max number of iterations)}&#10;\STATE Sort the population $x_i$ in decreasing order&#10;\STATE Choose the first $B$ populations of $x_i$ (as the elite $x_{elite_j}(j=1,2,...,B)$) &#10;\STATE $x_j^{t+1}=x_{elite_j}^t+v$ \ \ [1]&#10;\FOR{i=1 to $N_p$}&#10;\IF{($r_1&lt; 1-P$)}&#10;\IF{($r_2&lt;$ H)}&#10;\STATE $x_i^{t+1}=x_i^t \pm r*(x_{NN*}-x_i)$ \ \ [2-1]&#10;\ELSE&#10;\STATE $x_i^{t+1}=x_i^t \pm r*(x_{NN}-x_i)$ \ \ [2-2]&#10;\ENDIF&#10;\ELSE&#10;\STATE $x_i^{t+1}=x_i^{low}+rand(0,1)*(x_i^{high}-x_i^{low})$ \ \ [2-3]&#10;\ENDIF&#10;\ENDFOR&#10;\STATE t=t+1&#10;\ENDWHILE&#10;\end{algorithmic}&#10;\end{algorithm}&#10;\end{document}"/>
  <p:tag name="IGUANATEXSIZE" val="20"/>
  <p:tag name="IGUANATEXCURSOR" val="68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ユーザー定義 2">
      <a:majorFont>
        <a:latin typeface="Segoe UI"/>
        <a:ea typeface="Meiryo UI"/>
        <a:cs typeface=""/>
      </a:majorFont>
      <a:minorFont>
        <a:latin typeface="Segoe UI"/>
        <a:ea typeface="Meiryo U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2095</TotalTime>
  <Words>479</Words>
  <Application>Microsoft Office PowerPoint</Application>
  <PresentationFormat>画面に合わせる (16:9)</PresentationFormat>
  <Paragraphs>150</Paragraphs>
  <Slides>16</Slides>
  <Notes>2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7</vt:i4>
      </vt:variant>
      <vt:variant>
        <vt:lpstr>テーマ</vt:lpstr>
      </vt:variant>
      <vt:variant>
        <vt:i4>2</vt:i4>
      </vt:variant>
      <vt:variant>
        <vt:lpstr>スライド タイトル</vt:lpstr>
      </vt:variant>
      <vt:variant>
        <vt:i4>16</vt:i4>
      </vt:variant>
    </vt:vector>
  </HeadingPairs>
  <TitlesOfParts>
    <vt:vector size="25" baseType="lpstr">
      <vt:lpstr>맑은 고딕</vt:lpstr>
      <vt:lpstr>Meiryo UI</vt:lpstr>
      <vt:lpstr>游ゴシック</vt:lpstr>
      <vt:lpstr>Arial</vt:lpstr>
      <vt:lpstr>Calibri</vt:lpstr>
      <vt:lpstr>Cambria Math</vt:lpstr>
      <vt:lpstr>Segoe UI</vt:lpstr>
      <vt:lpstr>Office Theme</vt:lpstr>
      <vt:lpstr>Custom Design</vt:lpstr>
      <vt:lpstr>PowerPoint プレゼンテーション</vt:lpstr>
      <vt:lpstr>はじめに</vt:lpstr>
      <vt:lpstr>8.1 Introduction</vt:lpstr>
      <vt:lpstr>8.1 Introduction</vt:lpstr>
      <vt:lpstr>8.2 Biologic Fundaments</vt:lpstr>
      <vt:lpstr>8.3 Collective Animal Behavior Algorithm</vt:lpstr>
      <vt:lpstr>8.3 Collective Animal Behavior Algorithm</vt:lpstr>
      <vt:lpstr>PowerPoint プレゼンテーション</vt:lpstr>
      <vt:lpstr>PowerPoint プレゼンテーション</vt:lpstr>
      <vt:lpstr>8.4 Experimental Results</vt:lpstr>
      <vt:lpstr>8.4 Experimental Results</vt:lpstr>
      <vt:lpstr>8.4 Experimental Results</vt:lpstr>
      <vt:lpstr>PowerPoint プレゼンテーション</vt:lpstr>
      <vt:lpstr>PowerPoint プレゼンテーション</vt:lpstr>
      <vt:lpstr>PowerPoint プレゼンテーション</vt:lpstr>
      <vt:lpstr>8.4 Summary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Registered User</dc:creator>
  <cp:lastModifiedBy>Iwase Takuya</cp:lastModifiedBy>
  <cp:revision>73</cp:revision>
  <dcterms:created xsi:type="dcterms:W3CDTF">2014-04-01T16:27:38Z</dcterms:created>
  <dcterms:modified xsi:type="dcterms:W3CDTF">2018-10-26T06:01:53Z</dcterms:modified>
</cp:coreProperties>
</file>